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4" r:id="rId7"/>
    <p:sldId id="331" r:id="rId8"/>
    <p:sldId id="266" r:id="rId9"/>
    <p:sldId id="267" r:id="rId10"/>
    <p:sldId id="268" r:id="rId11"/>
    <p:sldId id="269" r:id="rId12"/>
    <p:sldId id="292" r:id="rId13"/>
    <p:sldId id="271" r:id="rId14"/>
    <p:sldId id="277" r:id="rId15"/>
    <p:sldId id="274" r:id="rId16"/>
    <p:sldId id="275" r:id="rId17"/>
    <p:sldId id="276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  <a:srgbClr val="FFFFFF"/>
    <a:srgbClr val="FF0066"/>
    <a:srgbClr val="CC6600"/>
    <a:srgbClr val="A50021"/>
    <a:srgbClr val="FF99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4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6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8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55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0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47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46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48C0-BA63-4DA7-AE0F-BC31D45F856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CCD4D-512D-4268-9E49-9BBDB8D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5.pn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g"/><Relationship Id="rId10" Type="http://schemas.openxmlformats.org/officeDocument/2006/relationships/image" Target="../media/image70.jpeg"/><Relationship Id="rId4" Type="http://schemas.openxmlformats.org/officeDocument/2006/relationships/image" Target="../media/image2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9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5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.png"/><Relationship Id="rId21" Type="http://schemas.openxmlformats.org/officeDocument/2006/relationships/image" Target="../media/image41.jpe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17" Type="http://schemas.openxmlformats.org/officeDocument/2006/relationships/image" Target="../media/image37.jpg"/><Relationship Id="rId2" Type="http://schemas.openxmlformats.org/officeDocument/2006/relationships/image" Target="../media/image1.jp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24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4" Type="http://schemas.openxmlformats.org/officeDocument/2006/relationships/image" Target="../media/image26.pn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4E9D55-1A34-4F21-AF72-EE355AC51337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A45C-A63F-4BA8-89E6-F2E166E5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08DA8-455F-40DF-A504-CBEB5DEF1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7027446" y="5693763"/>
            <a:ext cx="4953035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th-TH" sz="3200" b="1" dirty="0">
                <a:ln w="1143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   โดย ครูอนันต์   นุชเทศ</a:t>
            </a:r>
          </a:p>
          <a:p>
            <a:pPr algn="r"/>
            <a:r>
              <a:rPr lang="th-TH" sz="3200" b="1" dirty="0">
                <a:ln w="1143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ระดับชั้นมัธยมศึกษาปีที่ </a:t>
            </a:r>
            <a:r>
              <a:rPr lang="en-US" sz="3200" b="1" dirty="0">
                <a:ln w="11430">
                  <a:solidFill>
                    <a:srgbClr val="00B0F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2</a:t>
            </a:r>
            <a:endParaRPr lang="th-TH" sz="3200" b="1" dirty="0">
              <a:ln w="11430">
                <a:solidFill>
                  <a:srgbClr val="00B0F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11519" y="6047303"/>
            <a:ext cx="37813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h-TH" sz="3200" b="1" dirty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โรงเรียน</a:t>
            </a:r>
            <a:r>
              <a:rPr lang="th-TH" sz="3200" b="1" dirty="0" err="1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เซนต์ฟ</a:t>
            </a:r>
            <a:r>
              <a:rPr lang="th-TH" sz="3200" b="1" dirty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รัง</a:t>
            </a:r>
            <a:r>
              <a:rPr lang="th-TH" sz="3200" b="1" dirty="0" err="1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ซีส</a:t>
            </a:r>
            <a:r>
              <a:rPr lang="th-TH" sz="3200" b="1" dirty="0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เซ</a:t>
            </a:r>
            <a:r>
              <a:rPr lang="th-TH" sz="3200" b="1" dirty="0" err="1">
                <a:ln w="11430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IrisUPC" pitchFamily="34" charset="-34"/>
              </a:rPr>
              <a:t>เวียร์</a:t>
            </a:r>
            <a:endParaRPr lang="th-TH" sz="3200" b="1" dirty="0">
              <a:ln w="11430">
                <a:solidFill>
                  <a:srgbClr val="FF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17B6F-7707-4B9D-9B11-B03D9B9D678C}"/>
              </a:ext>
            </a:extLst>
          </p:cNvPr>
          <p:cNvSpPr txBox="1"/>
          <p:nvPr/>
        </p:nvSpPr>
        <p:spPr>
          <a:xfrm>
            <a:off x="2217551" y="18781"/>
            <a:ext cx="7419019" cy="12464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th-TH" sz="7500" b="1" dirty="0">
                <a:ln w="12700"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ความเสมอภาคทางเพศ</a:t>
            </a:r>
            <a:endParaRPr lang="en-US" sz="7500" b="1" dirty="0">
              <a:ln w="12700">
                <a:solidFill>
                  <a:schemeClr val="bg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FA308-09CA-4AA5-8F07-9BD9C289C3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0"/>
          <a:stretch/>
        </p:blipFill>
        <p:spPr>
          <a:xfrm>
            <a:off x="1778493" y="548420"/>
            <a:ext cx="8635014" cy="608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12B1C-4E8E-4477-BA5E-00912DED4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086" y="195262"/>
            <a:ext cx="515365" cy="5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5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02133B-540C-4701-9346-25368B59E4F5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4066D-8F40-4011-B749-24D51DB08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30CED-0C4C-4AE8-86A3-AD2B0863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835020" y="2571743"/>
            <a:ext cx="8215951" cy="3571900"/>
          </a:xfrm>
          <a:prstGeom prst="rect">
            <a:avLst/>
          </a:prstGeom>
          <a:solidFill>
            <a:srgbClr val="FF3399">
              <a:alpha val="60000"/>
            </a:srgbClr>
          </a:solidFill>
          <a:ln>
            <a:noFill/>
          </a:ln>
          <a:effectLst/>
        </p:spPr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     “บุคคลย่อมเสมอกันในกฎหมายและได้รับความคุ้มครองตาม</a:t>
            </a:r>
          </a:p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กฎหมายเท่าเทียมกัน   ชายและหญิงมีสิทธิเท่าเทียมกัน   การเลือก</a:t>
            </a:r>
          </a:p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ปฏิบัติโดยไม่เป็นธรรมต่อบุคคลเพราะเหตุแห่งความแตกต่างในเรื่อง</a:t>
            </a:r>
          </a:p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ถิ่นกำเนิด เชื้อชาติ ภาษา  เพศ อายุ ความพิการ สภาพทางกายหรือ</a:t>
            </a:r>
          </a:p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สุขภาพ สถานะของบุคคล  ฐานะทางเศรษฐกิจหรือสังคม  ความเชื่อ</a:t>
            </a:r>
          </a:p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ทางศาสนา การศึกษาอบรมหรือความคิดเห็นทางการเมือง อันไม่ขัด</a:t>
            </a:r>
          </a:p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ต่อบทบัญญัติแห่งรัฐธรรมนูญ จะกระทำมิได้”</a:t>
            </a:r>
          </a:p>
          <a:p>
            <a:pPr algn="ctr"/>
            <a:endParaRPr lang="th-TH" sz="3200" b="1" kern="1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/>
              <a:cs typeface="IrisUPC" pitchFamily="34" charset="-34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46347" y="903526"/>
            <a:ext cx="11904625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ปัญหาความไม่เท่ากันทางเพศระหว่างเพศชายและเพศหญิงในอดีต จึงทำให้มีการระบุสิทธิความเท่าเทียม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กันระหว่างชายและหญิงไว้ในรัฐธรรมนูญ พุทธศักราช 2550 มาตรา 30 ว่า...</a:t>
            </a:r>
          </a:p>
          <a:p>
            <a:endParaRPr lang="th-TH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</p:txBody>
      </p:sp>
      <p:sp>
        <p:nvSpPr>
          <p:cNvPr id="11" name="สี่เหลี่ยมผืนผ้า 7">
            <a:extLst>
              <a:ext uri="{FF2B5EF4-FFF2-40B4-BE49-F238E27FC236}">
                <a16:creationId xmlns:a16="http://schemas.microsoft.com/office/drawing/2014/main" id="{0261F481-A83D-400A-BF02-BE0D9AA1A44F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14" name="สี่เหลี่ยมผืนผ้า 7">
            <a:extLst>
              <a:ext uri="{FF2B5EF4-FFF2-40B4-BE49-F238E27FC236}">
                <a16:creationId xmlns:a16="http://schemas.microsoft.com/office/drawing/2014/main" id="{5FB8BA5E-31B7-4698-A83B-00FCB9F938E1}"/>
              </a:ext>
            </a:extLst>
          </p:cNvPr>
          <p:cNvSpPr/>
          <p:nvPr/>
        </p:nvSpPr>
        <p:spPr>
          <a:xfrm>
            <a:off x="4305" y="45844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A50021"/>
                  </a:solidFill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9" name="Picture 2" descr="http://www.bloggang.com/data/s/skit/picture/12428254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815" y="2492864"/>
            <a:ext cx="3209387" cy="38547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7B4726-497B-47E3-BFCB-8DE436470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979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FF81EB-0801-4A77-A687-D517F5B1BF5D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7DADB0-0E1E-4B55-978B-6D66CBD46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922EA7-9652-477F-8A15-32022037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357158" y="1214422"/>
            <a:ext cx="11834842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จากการที่กำหนดไว้ในรัฐธรรมนูญของไทยและกฎหมายของประเทศ</a:t>
            </a:r>
            <a:r>
              <a:rPr lang="th-TH" sz="3200" b="1" kern="10" dirty="0" err="1">
                <a:solidFill>
                  <a:srgbClr val="000099"/>
                </a:solidFill>
                <a:latin typeface="AngsanaUPC"/>
                <a:cs typeface="IrisUPC" pitchFamily="34" charset="-34"/>
              </a:rPr>
              <a:t>ต่างๆ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ตลอดจนการรณรงค์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เรียกร้องความเสมอภาคทางสังคมในเรื่องของสิทธิสตรีทั่วโลกนั้น  ทำให้ผู้หญิงได้รับสิทธิ ดังนี้ </a:t>
            </a:r>
          </a:p>
          <a:p>
            <a:endParaRPr lang="th-TH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562141" y="2928934"/>
            <a:ext cx="8055649" cy="642942"/>
          </a:xfrm>
          <a:prstGeom prst="rect">
            <a:avLst/>
          </a:prstGeom>
          <a:solidFill>
            <a:srgbClr val="FF33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chemeClr val="tx1"/>
                </a:solidFill>
                <a:latin typeface="AngsanaUPC"/>
                <a:cs typeface="IrisUPC" pitchFamily="34" charset="-34"/>
              </a:rPr>
              <a:t>การยินยอมให้วัยรุ่นที่ตั้งครรภ์มีโอกาสได้เรียนต่อ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562141" y="3714752"/>
            <a:ext cx="8055649" cy="642942"/>
          </a:xfrm>
          <a:prstGeom prst="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chemeClr val="tx1"/>
                </a:solidFill>
                <a:latin typeface="AngsanaUPC"/>
                <a:cs typeface="IrisUPC" pitchFamily="34" charset="-34"/>
              </a:rPr>
              <a:t>การเปิดโอกาสให้สตรีรับการศึกษาในระดับที่สูง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2562141" y="4500570"/>
            <a:ext cx="8055649" cy="642942"/>
          </a:xfrm>
          <a:prstGeom prst="rect">
            <a:avLst/>
          </a:prstGeom>
          <a:solidFill>
            <a:srgbClr val="00B0F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chemeClr val="tx1"/>
                </a:solidFill>
                <a:latin typeface="AngsanaUPC"/>
                <a:cs typeface="IrisUPC" pitchFamily="34" charset="-34"/>
              </a:rPr>
              <a:t>การส่งเสริมอนามัยเจริญพันธุ์และสิทธิสตรี</a:t>
            </a: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562141" y="5286388"/>
            <a:ext cx="8055649" cy="642942"/>
          </a:xfrm>
          <a:prstGeom prst="rect">
            <a:avLst/>
          </a:prstGeom>
          <a:solidFill>
            <a:srgbClr val="FFC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chemeClr val="tx1"/>
                </a:solidFill>
                <a:latin typeface="AngsanaUPC"/>
                <a:cs typeface="IrisUPC" pitchFamily="34" charset="-34"/>
              </a:rPr>
              <a:t>การสนับสนุนการมีส่วนร่วมทางการเมือง</a:t>
            </a:r>
          </a:p>
        </p:txBody>
      </p:sp>
      <p:sp>
        <p:nvSpPr>
          <p:cNvPr id="10" name="ลูกศรขวา 10"/>
          <p:cNvSpPr/>
          <p:nvPr/>
        </p:nvSpPr>
        <p:spPr>
          <a:xfrm>
            <a:off x="1071538" y="3071810"/>
            <a:ext cx="1292882" cy="428628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ขวา 11"/>
          <p:cNvSpPr/>
          <p:nvPr/>
        </p:nvSpPr>
        <p:spPr>
          <a:xfrm>
            <a:off x="1071538" y="3857628"/>
            <a:ext cx="1292882" cy="428628"/>
          </a:xfrm>
          <a:prstGeom prst="rightArrow">
            <a:avLst/>
          </a:prstGeom>
          <a:solidFill>
            <a:srgbClr val="66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2"/>
          <p:cNvSpPr/>
          <p:nvPr/>
        </p:nvSpPr>
        <p:spPr>
          <a:xfrm>
            <a:off x="1071538" y="4572008"/>
            <a:ext cx="1292882" cy="428628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3"/>
          <p:cNvSpPr/>
          <p:nvPr/>
        </p:nvSpPr>
        <p:spPr>
          <a:xfrm>
            <a:off x="1071538" y="5357826"/>
            <a:ext cx="1292882" cy="428628"/>
          </a:xfrm>
          <a:prstGeom prst="rightArrow">
            <a:avLst/>
          </a:prstGeom>
          <a:solidFill>
            <a:srgbClr val="FF33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7">
            <a:extLst>
              <a:ext uri="{FF2B5EF4-FFF2-40B4-BE49-F238E27FC236}">
                <a16:creationId xmlns:a16="http://schemas.microsoft.com/office/drawing/2014/main" id="{F68716E2-A545-4961-A285-40A727DDD392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19" name="สี่เหลี่ยมผืนผ้า 7">
            <a:extLst>
              <a:ext uri="{FF2B5EF4-FFF2-40B4-BE49-F238E27FC236}">
                <a16:creationId xmlns:a16="http://schemas.microsoft.com/office/drawing/2014/main" id="{B18439CA-BEB6-4AB2-A0BC-3112083F26A0}"/>
              </a:ext>
            </a:extLst>
          </p:cNvPr>
          <p:cNvSpPr/>
          <p:nvPr/>
        </p:nvSpPr>
        <p:spPr>
          <a:xfrm>
            <a:off x="4305" y="36700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CB2D9-D732-4D83-8F57-E826B7C20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303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8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27EDD3B-E6A0-47BE-9EC8-4C5F9225AE9B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6C9E35-352D-4FE7-B009-5A7CDDA2A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" y="0"/>
            <a:ext cx="12208498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C258D-892F-4CB5-B4F4-297B812C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82292" y="1122110"/>
            <a:ext cx="5667404" cy="530883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การยินยอมให้วัยรุ่นที่ตั้งครรภ์มีโอกาสได้เรียนต่อ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82293" y="3106644"/>
            <a:ext cx="5667404" cy="58455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การเปิดโอกาสให้สตรีรับการศึกษาในระดับที่สูง</a:t>
            </a: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282292" y="1778574"/>
            <a:ext cx="5813708" cy="10519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- เพื่อให้มีความรู้ความสามารถและนำไปประกอบ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อาชีพได้ในอนาคต</a:t>
            </a: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43174" y="3818319"/>
            <a:ext cx="5952826" cy="15328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- ทำให้เข้าสู่การจ้างงานอย่างเป็นทางการ สามารถ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เพิ่มผลิตผลทางเศรษฐกิจให้มากยิ่งขึ้น ช่วยเพิ่ม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รายได้เลี้ยงตนเองและครอบครัวมากขึ้น</a:t>
            </a:r>
          </a:p>
        </p:txBody>
      </p:sp>
      <p:sp>
        <p:nvSpPr>
          <p:cNvPr id="21" name="สี่เหลี่ยมผืนผ้า 7">
            <a:extLst>
              <a:ext uri="{FF2B5EF4-FFF2-40B4-BE49-F238E27FC236}">
                <a16:creationId xmlns:a16="http://schemas.microsoft.com/office/drawing/2014/main" id="{3746CDB2-16B5-43BC-BB79-7325C2DE44D9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2" name="สี่เหลี่ยมผืนผ้า 7">
            <a:extLst>
              <a:ext uri="{FF2B5EF4-FFF2-40B4-BE49-F238E27FC236}">
                <a16:creationId xmlns:a16="http://schemas.microsoft.com/office/drawing/2014/main" id="{2B370ADF-364A-4F88-BD57-6B2E8735DCF0}"/>
              </a:ext>
            </a:extLst>
          </p:cNvPr>
          <p:cNvSpPr/>
          <p:nvPr/>
        </p:nvSpPr>
        <p:spPr>
          <a:xfrm>
            <a:off x="4305" y="45844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A50021"/>
                  </a:solidFill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10242" name="Picture 2" descr="การท้องไม่พึงประสงค์">
            <a:extLst>
              <a:ext uri="{FF2B5EF4-FFF2-40B4-BE49-F238E27FC236}">
                <a16:creationId xmlns:a16="http://schemas.microsoft.com/office/drawing/2014/main" id="{0E62306B-9CEF-4E7B-AE08-38DEC6F69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07" y="0"/>
            <a:ext cx="6108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latestbusinessupdates.com/wp-content/uploads/2008/05/student-deb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5102" y="0"/>
            <a:ext cx="61168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WordArt 3">
            <a:extLst>
              <a:ext uri="{FF2B5EF4-FFF2-40B4-BE49-F238E27FC236}">
                <a16:creationId xmlns:a16="http://schemas.microsoft.com/office/drawing/2014/main" id="{9B2B25F6-90DE-43EF-A45A-FBD05A489D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2293" y="1120325"/>
            <a:ext cx="5667404" cy="53088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การส่งเสริมอนามัยเจริญพันธุ์และสิทธิสตรี</a:t>
            </a:r>
          </a:p>
        </p:txBody>
      </p:sp>
      <p:pic>
        <p:nvPicPr>
          <p:cNvPr id="13" name="Picture 8" descr="http://www.naturallyu.me/images/C/mother-and-baby.jpg">
            <a:extLst>
              <a:ext uri="{FF2B5EF4-FFF2-40B4-BE49-F238E27FC236}">
                <a16:creationId xmlns:a16="http://schemas.microsoft.com/office/drawing/2014/main" id="{FF070663-4A2E-48F2-A166-E1EE272F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5101" y="0"/>
            <a:ext cx="6123184" cy="6858000"/>
          </a:xfrm>
          <a:prstGeom prst="rect">
            <a:avLst/>
          </a:prstGeom>
          <a:noFill/>
        </p:spPr>
      </p:pic>
      <p:sp>
        <p:nvSpPr>
          <p:cNvPr id="14" name="WordArt 3">
            <a:extLst>
              <a:ext uri="{FF2B5EF4-FFF2-40B4-BE49-F238E27FC236}">
                <a16:creationId xmlns:a16="http://schemas.microsoft.com/office/drawing/2014/main" id="{08FF0BC9-314A-4523-8B56-EA32A1C584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2292" y="1782607"/>
            <a:ext cx="5500798" cy="7095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- ให้ผู้หญิงมีสิทธิกำหนดจำนวนบุตรได้</a:t>
            </a: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id="{378E34B1-E021-434E-A54E-29A4B0F1BB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2291" y="3107529"/>
            <a:ext cx="5667405" cy="58366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การสนับสนุนการมีส่วนร่วมทางการเมือง</a:t>
            </a:r>
          </a:p>
        </p:txBody>
      </p:sp>
      <p:pic>
        <p:nvPicPr>
          <p:cNvPr id="18" name="Picture 6" descr="ก้าวที่กล้านำ:บทบาท นักการเมืองหญิง ในโลก - National Geographic Thailand">
            <a:extLst>
              <a:ext uri="{FF2B5EF4-FFF2-40B4-BE49-F238E27FC236}">
                <a16:creationId xmlns:a16="http://schemas.microsoft.com/office/drawing/2014/main" id="{8EFE109E-5BAD-4AC8-B605-C8C1D64C9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0"/>
          <a:stretch/>
        </p:blipFill>
        <p:spPr bwMode="auto">
          <a:xfrm>
            <a:off x="6068818" y="0"/>
            <a:ext cx="6118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WordArt 3">
            <a:extLst>
              <a:ext uri="{FF2B5EF4-FFF2-40B4-BE49-F238E27FC236}">
                <a16:creationId xmlns:a16="http://schemas.microsoft.com/office/drawing/2014/main" id="{49531FA0-2990-416F-987D-119B2B3498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751" y="3816534"/>
            <a:ext cx="5788506" cy="10557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- ทำให้ผู้หญิงมีส่วนร่วมทางสังคมมากขึ้น ประสบ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ความสำเร็จในชีวิตและสามารถใช้ศักยภาพที่มี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ได้อย่างเต็มที่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30B9D1-40BC-41CD-9136-E2187E6F37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92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8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/>
      <p:bldP spid="9" grpId="1"/>
      <p:bldP spid="10" grpId="0"/>
      <p:bldP spid="10" grpId="1"/>
      <p:bldP spid="12" grpId="0" animBg="1"/>
      <p:bldP spid="14" grpId="0"/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F8EE40-6B5D-40A5-A133-88D1BB4C9EEF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534530-2D31-4332-A54D-AF220141E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EA13E5-A5D3-4A87-8848-3978D212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415984" y="1938715"/>
            <a:ext cx="5676841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000" b="1" kern="10" dirty="0">
                <a:solidFill>
                  <a:schemeClr val="bg1"/>
                </a:solidFill>
                <a:latin typeface="AngsanaUPC"/>
                <a:cs typeface="IrisUPC" pitchFamily="34" charset="-34"/>
              </a:rPr>
              <a:t>                              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อดีตผู้หญิงที่แต่งงานแล้ว 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จะต้องใช้นามสกุลสามีเท่านั้น    แต่ในปัจจุบัน </a:t>
            </a:r>
          </a:p>
          <a:p>
            <a:r>
              <a:rPr lang="th-TH" sz="30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 </a:t>
            </a:r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พรบ. ชื่อบุคคล (ฉบับที่ </a:t>
            </a:r>
            <a:r>
              <a:rPr lang="en-US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3</a:t>
            </a:r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) พ.ศ. </a:t>
            </a:r>
            <a:r>
              <a:rPr lang="en-US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2548 </a:t>
            </a:r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มาตรา </a:t>
            </a:r>
            <a:r>
              <a:rPr lang="en-US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12 </a:t>
            </a:r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</a:t>
            </a:r>
          </a:p>
          <a:p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มีผลทำให้ผู้หญิงมีสิทธิที่เลือกใช้นามสกุลของตน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หรือสามีก็ได้</a:t>
            </a:r>
          </a:p>
        </p:txBody>
      </p:sp>
      <p:cxnSp>
        <p:nvCxnSpPr>
          <p:cNvPr id="6" name="ตัวเชื่อมต่อตรง 9"/>
          <p:cNvCxnSpPr/>
          <p:nvPr/>
        </p:nvCxnSpPr>
        <p:spPr>
          <a:xfrm rot="5400000">
            <a:off x="-2120064" y="3875964"/>
            <a:ext cx="4643470" cy="1588"/>
          </a:xfrm>
          <a:prstGeom prst="line">
            <a:avLst/>
          </a:prstGeom>
          <a:ln w="1016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12"/>
          <p:cNvCxnSpPr/>
          <p:nvPr/>
        </p:nvCxnSpPr>
        <p:spPr>
          <a:xfrm>
            <a:off x="201671" y="2197171"/>
            <a:ext cx="571504" cy="1588"/>
          </a:xfrm>
          <a:prstGeom prst="straightConnector1">
            <a:avLst/>
          </a:prstGeom>
          <a:ln w="101600">
            <a:solidFill>
              <a:srgbClr val="FFFF00"/>
            </a:solidFill>
            <a:tailEnd type="stealt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13"/>
          <p:cNvCxnSpPr/>
          <p:nvPr/>
        </p:nvCxnSpPr>
        <p:spPr>
          <a:xfrm>
            <a:off x="201671" y="4695913"/>
            <a:ext cx="571504" cy="1588"/>
          </a:xfrm>
          <a:prstGeom prst="straightConnector1">
            <a:avLst/>
          </a:prstGeom>
          <a:ln w="101600">
            <a:solidFill>
              <a:srgbClr val="FFFF00"/>
            </a:solidFill>
            <a:tailEnd type="stealt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844613" y="1911419"/>
            <a:ext cx="2143140" cy="500066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0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การใช้นามสกุล</a:t>
            </a: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815538" y="4411749"/>
            <a:ext cx="3143272" cy="500066"/>
          </a:xfrm>
          <a:prstGeom prst="rect">
            <a:avLst/>
          </a:prstGeom>
          <a:solidFill>
            <a:srgbClr val="0000CC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0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การใช้คำนำหน้านามผู้หญิง</a:t>
            </a: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15191" y="4483187"/>
            <a:ext cx="5680810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                                        พรบ. คำนำหน้า</a:t>
            </a:r>
          </a:p>
          <a:p>
            <a:r>
              <a:rPr lang="th-TH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นามหญิง พ.ศ. </a:t>
            </a:r>
            <a:r>
              <a:rPr lang="en-US" sz="30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2551 </a:t>
            </a:r>
            <a:r>
              <a:rPr lang="th-TH" sz="3000" b="1" kern="1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มีผล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บังคับใช้ตั้งแต่ </a:t>
            </a:r>
            <a:r>
              <a:rPr lang="th-TH" sz="30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วันที่ </a:t>
            </a:r>
            <a:r>
              <a:rPr lang="en-US" sz="30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4 </a:t>
            </a:r>
            <a:endParaRPr lang="th-TH" sz="3000" b="1" kern="1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UPC"/>
              <a:cs typeface="IrisUPC" pitchFamily="34" charset="-34"/>
            </a:endParaRPr>
          </a:p>
          <a:p>
            <a:r>
              <a:rPr lang="th-TH" sz="30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มิถุนายน </a:t>
            </a:r>
            <a:r>
              <a:rPr lang="en-US" sz="3000" b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2551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ให้ผู้หญิงที่จดทะเบียนสมรส หรือ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หย่า  สามารถขอใช้คำนำหน้านามว่า นาง หรือ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นางสาวก็ได้</a:t>
            </a: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42844" y="982725"/>
            <a:ext cx="5786478" cy="64294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ความเท่าเทียมในเรื่องเพศ</a:t>
            </a:r>
          </a:p>
        </p:txBody>
      </p:sp>
      <p:sp>
        <p:nvSpPr>
          <p:cNvPr id="19" name="สี่เหลี่ยมผืนผ้า 7">
            <a:extLst>
              <a:ext uri="{FF2B5EF4-FFF2-40B4-BE49-F238E27FC236}">
                <a16:creationId xmlns:a16="http://schemas.microsoft.com/office/drawing/2014/main" id="{E65A76F7-CB9B-4F96-A8D4-91AFED37E54B}"/>
              </a:ext>
            </a:extLst>
          </p:cNvPr>
          <p:cNvSpPr/>
          <p:nvPr/>
        </p:nvSpPr>
        <p:spPr>
          <a:xfrm>
            <a:off x="146347" y="33706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0" name="สี่เหลี่ยมผืนผ้า 7">
            <a:extLst>
              <a:ext uri="{FF2B5EF4-FFF2-40B4-BE49-F238E27FC236}">
                <a16:creationId xmlns:a16="http://schemas.microsoft.com/office/drawing/2014/main" id="{E9EA3B88-A0D4-4525-9907-43E62CC8DC90}"/>
              </a:ext>
            </a:extLst>
          </p:cNvPr>
          <p:cNvSpPr/>
          <p:nvPr/>
        </p:nvSpPr>
        <p:spPr>
          <a:xfrm>
            <a:off x="4305" y="-1008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10242" name="Picture 2" descr="ประวัติและที่มาทำไมต้องหาฤกษ์ก่อนทำกิจและพิธีกรรม – ทางอีศาน">
            <a:extLst>
              <a:ext uri="{FF2B5EF4-FFF2-40B4-BE49-F238E27FC236}">
                <a16:creationId xmlns:a16="http://schemas.microsoft.com/office/drawing/2014/main" id="{87DB138E-E15B-4EAA-A67E-FEA8CDCF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93" y="0"/>
            <a:ext cx="608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การจดทะเบียนสมรส สรุปสิ่งสำคัญที่ต้องเตรียม | MANITA WEDDING">
            <a:extLst>
              <a:ext uri="{FF2B5EF4-FFF2-40B4-BE49-F238E27FC236}">
                <a16:creationId xmlns:a16="http://schemas.microsoft.com/office/drawing/2014/main" id="{D9A37366-361A-4B90-B2BB-5461F6D87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40026"/>
          <a:stretch/>
        </p:blipFill>
        <p:spPr bwMode="auto">
          <a:xfrm>
            <a:off x="6000760" y="0"/>
            <a:ext cx="6175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14BF0-FB47-4DFE-9DED-E18EB36A01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75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8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A26EA34-A62D-4593-BCB5-5568B898E80D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74A23C-A621-4902-8161-6B257E0E3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8000"/>
          </a:xfrm>
          <a:prstGeom prst="rect">
            <a:avLst/>
          </a:prstGeom>
        </p:spPr>
      </p:pic>
      <p:pic>
        <p:nvPicPr>
          <p:cNvPr id="33" name="Picture 22" descr="ส่อง จ้าวลู่ซือในชุดนักเรียน สวยใสเต็มสิบไม่หัก พร้อมอัพเดตผลงานใหม่!">
            <a:extLst>
              <a:ext uri="{FF2B5EF4-FFF2-40B4-BE49-F238E27FC236}">
                <a16:creationId xmlns:a16="http://schemas.microsoft.com/office/drawing/2014/main" id="{335D6E49-8CC8-43D7-985A-303E6F04E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649" b="3691"/>
          <a:stretch/>
        </p:blipFill>
        <p:spPr bwMode="auto">
          <a:xfrm>
            <a:off x="6072865" y="-6100"/>
            <a:ext cx="6464783" cy="6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DC06929-1B3C-48CD-8775-B2313F7DE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16A593-326C-4A55-9483-0B462F2E6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19" y="1"/>
            <a:ext cx="6206578" cy="6858000"/>
          </a:xfrm>
          <a:prstGeom prst="rect">
            <a:avLst/>
          </a:prstGeom>
          <a:ln>
            <a:noFill/>
          </a:ln>
        </p:spPr>
      </p:pic>
      <p:pic>
        <p:nvPicPr>
          <p:cNvPr id="28" name="Picture 2" descr="Image result for stop female">
            <a:extLst>
              <a:ext uri="{FF2B5EF4-FFF2-40B4-BE49-F238E27FC236}">
                <a16:creationId xmlns:a16="http://schemas.microsoft.com/office/drawing/2014/main" id="{B211D0C4-18E5-47DC-A6D3-09E292C44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0"/>
          <a:stretch/>
        </p:blipFill>
        <p:spPr bwMode="auto">
          <a:xfrm>
            <a:off x="6096000" y="0"/>
            <a:ext cx="6153735" cy="685799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เด็กผู้ชาย เด็ก ผู้คน - ภาพฟรีบน Pixabay - Pixabay">
            <a:extLst>
              <a:ext uri="{FF2B5EF4-FFF2-40B4-BE49-F238E27FC236}">
                <a16:creationId xmlns:a16="http://schemas.microsoft.com/office/drawing/2014/main" id="{5BBB416C-C472-4627-9559-261739F1E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0" r="15033"/>
          <a:stretch/>
        </p:blipFill>
        <p:spPr bwMode="auto">
          <a:xfrm>
            <a:off x="6072865" y="-6099"/>
            <a:ext cx="61689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ทำอาหาร&quot; ไม่ใช่เรื่องง่าย แต่ผู้ใหญ่ควรสอนเด็ก - Tonkit360">
            <a:extLst>
              <a:ext uri="{FF2B5EF4-FFF2-40B4-BE49-F238E27FC236}">
                <a16:creationId xmlns:a16="http://schemas.microsoft.com/office/drawing/2014/main" id="{63FB3D44-9EBE-474C-943B-BC16C09A5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17203"/>
          <a:stretch/>
        </p:blipFill>
        <p:spPr bwMode="auto">
          <a:xfrm>
            <a:off x="6072864" y="-6099"/>
            <a:ext cx="6168960" cy="686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รวมของเล่นเด็กโต ที่เล่นสนุกได้ทั้ง เด็กผู้หญิงและ ของเล่นผู้ชาย">
            <a:extLst>
              <a:ext uri="{FF2B5EF4-FFF2-40B4-BE49-F238E27FC236}">
                <a16:creationId xmlns:a16="http://schemas.microsoft.com/office/drawing/2014/main" id="{8C52F2CA-CE41-4760-92EB-FB1FC68B2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13633"/>
          <a:stretch/>
        </p:blipFill>
        <p:spPr bwMode="auto">
          <a:xfrm>
            <a:off x="6072864" y="-1"/>
            <a:ext cx="6179860" cy="686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ตุ๊กตาบาร์บี้เจ้าหญิงการผจญภัย3 Gml71 _ - AliExpress Mobile">
            <a:extLst>
              <a:ext uri="{FF2B5EF4-FFF2-40B4-BE49-F238E27FC236}">
                <a16:creationId xmlns:a16="http://schemas.microsoft.com/office/drawing/2014/main" id="{95C93E0D-F107-4B8F-9E0B-1EF8C3A9D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16924"/>
          <a:stretch/>
        </p:blipFill>
        <p:spPr bwMode="auto">
          <a:xfrm>
            <a:off x="6072863" y="-12198"/>
            <a:ext cx="6181456" cy="686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ธัญวลัย | นิยาย นวนิยาย นิยายออนไลน์ เขียนนิยายออนไลน์">
            <a:extLst>
              <a:ext uri="{FF2B5EF4-FFF2-40B4-BE49-F238E27FC236}">
                <a16:creationId xmlns:a16="http://schemas.microsoft.com/office/drawing/2014/main" id="{925DBC38-1A66-45EC-ABE8-B3E52BBA0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6"/>
          <a:stretch/>
        </p:blipFill>
        <p:spPr bwMode="auto">
          <a:xfrm>
            <a:off x="6072865" y="0"/>
            <a:ext cx="6168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8" descr="เอิ้กๆๆ!แค่เห็นภาพประกอบก็ฮาแล้ว&quot;หอแต๋วแตก แหกนะ">
            <a:extLst>
              <a:ext uri="{FF2B5EF4-FFF2-40B4-BE49-F238E27FC236}">
                <a16:creationId xmlns:a16="http://schemas.microsoft.com/office/drawing/2014/main" id="{ABFC1473-F43E-45D5-9497-5DB4FAD4E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95" y="-6100"/>
            <a:ext cx="6189965" cy="6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5"/>
          <p:cNvSpPr/>
          <p:nvPr/>
        </p:nvSpPr>
        <p:spPr>
          <a:xfrm>
            <a:off x="179511" y="935541"/>
            <a:ext cx="579197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ปัจจัยที่ส่งผลให้เกิดความไม่เท่าเทียมระหว่างเพศ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25219" y="1645281"/>
            <a:ext cx="3456384" cy="4880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คือ </a:t>
            </a:r>
            <a:r>
              <a:rPr lang="th-TH" sz="3200" b="1" i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สังคม ครอบครัว สื่อ 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179511" y="2462222"/>
            <a:ext cx="5737678" cy="3760479"/>
          </a:xfrm>
          <a:prstGeom prst="round2Diag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200" dirty="0"/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483491" y="2749496"/>
            <a:ext cx="5087747" cy="55409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สังคม</a:t>
            </a:r>
          </a:p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   ค่านิยมและความเชื่อดั้งเดิม ที่มักจะเห็นว่า</a:t>
            </a:r>
          </a:p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ผู้หญิงอ่อนแอกว่าผู้ชาย    จึงก่อให้เกิดความ</a:t>
            </a:r>
          </a:p>
          <a:p>
            <a:r>
              <a:rPr lang="th-TH" sz="3200" b="1" i="1" u="sng" kern="10" dirty="0">
                <a:solidFill>
                  <a:schemeClr val="bg1"/>
                </a:solidFill>
                <a:latin typeface="AngsanaUPC"/>
                <a:cs typeface="IrisUPC" pitchFamily="34" charset="-34"/>
              </a:rPr>
              <a:t>อคติทางเพศ</a:t>
            </a:r>
            <a:r>
              <a:rPr lang="th-TH" sz="3200" b="1" i="1" kern="10" dirty="0">
                <a:solidFill>
                  <a:schemeClr val="bg1"/>
                </a:solidFill>
                <a:latin typeface="AngsanaUPC"/>
                <a:cs typeface="IrisUPC" pitchFamily="34" charset="-34"/>
              </a:rPr>
              <a:t>  </a:t>
            </a:r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เกิดการกีดกัน  และนำไปสู่การ</a:t>
            </a:r>
          </a:p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เลือกปฏิบัติไม่เป็นธรรมทางเพศ</a:t>
            </a:r>
            <a:endParaRPr lang="th-TH" sz="3200" b="1" kern="10" dirty="0">
              <a:solidFill>
                <a:schemeClr val="bg1"/>
              </a:solidFill>
              <a:latin typeface="AngsanaUPC"/>
              <a:cs typeface="IrisUPC" pitchFamily="34" charset="-34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183282" y="2462220"/>
            <a:ext cx="5733907" cy="4155395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200" dirty="0"/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95825" y="2626444"/>
            <a:ext cx="4168084" cy="5540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  ครอบครัว</a:t>
            </a:r>
          </a:p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 </a:t>
            </a:r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การอบรมเลี้ยงดูมีส่วนส่งเสริมทางเพศให้แตกต่างกัน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อย่างชัดเจนระหว่างลูกชายและลูกผู้หญิง คือลูกผู้ชาย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มีโอกาสเล่นได้ทุกที่ทั้งนอกบ้าน ในบ้าน   ของเล่นและ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เกมส์มีหลากหลายที่ส่งเสริมภาวะการเป็นผู้นำ แต่เด็ก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ผู้หญิงจะถูกจำกัดสถานที่เล่นให้อยู่แต่ในบ้าน ของเล่น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ส่วนใหญ่เป็นของน่ารัก เช่น ตุ๊กตา เล่นขายของ หรือ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ช่วยแม่ทำอาหาร</a:t>
            </a:r>
            <a:endParaRPr lang="th-TH" sz="2800" b="1" kern="10" dirty="0">
              <a:solidFill>
                <a:schemeClr val="bg1"/>
              </a:solidFill>
              <a:latin typeface="AngsanaUPC"/>
              <a:cs typeface="IrisUPC" pitchFamily="34" charset="-34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179510" y="2413244"/>
            <a:ext cx="5737680" cy="4204371"/>
          </a:xfrm>
          <a:prstGeom prst="round2DiagRect">
            <a:avLst/>
          </a:prstGeom>
          <a:solidFill>
            <a:srgbClr val="8000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3200" dirty="0"/>
          </a:p>
        </p:txBody>
      </p:sp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86174" y="2790666"/>
            <a:ext cx="5185063" cy="5540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สื่อ</a:t>
            </a:r>
          </a:p>
          <a:p>
            <a:r>
              <a:rPr lang="th-TH" sz="32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     </a:t>
            </a:r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ภาพยนตร์ ละคร โฆษณา หนังสือการ์ตูน นิทาน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ล้วนกำหนดความเป็นผู้หญิงผู้ชายอย่างชัดเจน  เช่น 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ความสวยงาม ในขณะที่ผู้ชายถูกสะท้อนให้เห็นความ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เข้มแข็ง กล้าหาญ ความเป็นผู้นำ  รวมถึงการเหยียด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เพศของกลุ่มหลากหลายทางเพศ ที่ยังมักถูกมองเป็น</a:t>
            </a:r>
          </a:p>
          <a:p>
            <a:r>
              <a:rPr lang="th-TH" sz="2800" b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เรื่องตลกหรือเกิดทัศนคติทางลบ</a:t>
            </a:r>
            <a:endParaRPr lang="th-TH" sz="2800" b="1" kern="10" dirty="0">
              <a:solidFill>
                <a:schemeClr val="bg1"/>
              </a:solidFill>
              <a:latin typeface="AngsanaUPC"/>
              <a:cs typeface="IrisUPC" pitchFamily="34" charset="-34"/>
            </a:endParaRPr>
          </a:p>
        </p:txBody>
      </p:sp>
      <p:sp>
        <p:nvSpPr>
          <p:cNvPr id="24" name="สี่เหลี่ยมผืนผ้า 7">
            <a:extLst>
              <a:ext uri="{FF2B5EF4-FFF2-40B4-BE49-F238E27FC236}">
                <a16:creationId xmlns:a16="http://schemas.microsoft.com/office/drawing/2014/main" id="{55A2F587-713F-4EA2-BF09-618A6766C8DB}"/>
              </a:ext>
            </a:extLst>
          </p:cNvPr>
          <p:cNvSpPr/>
          <p:nvPr/>
        </p:nvSpPr>
        <p:spPr>
          <a:xfrm>
            <a:off x="146347" y="52560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5" name="สี่เหลี่ยมผืนผ้า 7">
            <a:extLst>
              <a:ext uri="{FF2B5EF4-FFF2-40B4-BE49-F238E27FC236}">
                <a16:creationId xmlns:a16="http://schemas.microsoft.com/office/drawing/2014/main" id="{D2C71DF5-5AF4-4061-BC88-C23C5EFFA8B4}"/>
              </a:ext>
            </a:extLst>
          </p:cNvPr>
          <p:cNvSpPr/>
          <p:nvPr/>
        </p:nvSpPr>
        <p:spPr>
          <a:xfrm>
            <a:off x="4305" y="26990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A50021"/>
                  </a:solidFill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0E12BF-CA8F-4B49-890A-A272748182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54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8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 animBg="1"/>
      <p:bldP spid="11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924E64-04FC-4C30-BC97-F5044752AF81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C4FFD8-FD5C-4AA2-A6EB-99F78AE5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6A406-A00B-48E6-8998-E76DD43B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5"/>
          <p:cNvSpPr/>
          <p:nvPr/>
        </p:nvSpPr>
        <p:spPr>
          <a:xfrm>
            <a:off x="0" y="1009596"/>
            <a:ext cx="12192000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ประโยชน์ของการเรียนรู้เรื่องความเสมอภาคทางเพศ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67543" y="1925952"/>
            <a:ext cx="11269531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  การเรียนรู้เรื่องความเสมอภาคทางเพศ ทำให้เรารู้จักการวางตัวต่อเพศตรงข้าม  ปัญหาทางเพศ  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และแนวทางการแก้ไขทางเพศ   ทำให้เราสามารถแสดงออกพฤติกรรมทางเพศและบทบาททางเพศได้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อย่างถูกต้องเหมาะสม และนำความรู้ไปประยุกต์ใช้เพื่อการดำเนินชีวิตที่มีความสุขได้</a:t>
            </a:r>
          </a:p>
          <a:p>
            <a:endParaRPr lang="th-TH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</p:txBody>
      </p:sp>
      <p:sp>
        <p:nvSpPr>
          <p:cNvPr id="11" name="สี่เหลี่ยมผืนผ้า 7">
            <a:extLst>
              <a:ext uri="{FF2B5EF4-FFF2-40B4-BE49-F238E27FC236}">
                <a16:creationId xmlns:a16="http://schemas.microsoft.com/office/drawing/2014/main" id="{3CD95F8B-B2C2-46D8-B15B-4B93E7583265}"/>
              </a:ext>
            </a:extLst>
          </p:cNvPr>
          <p:cNvSpPr/>
          <p:nvPr/>
        </p:nvSpPr>
        <p:spPr>
          <a:xfrm>
            <a:off x="146347" y="33706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14" name="สี่เหลี่ยมผืนผ้า 7">
            <a:extLst>
              <a:ext uri="{FF2B5EF4-FFF2-40B4-BE49-F238E27FC236}">
                <a16:creationId xmlns:a16="http://schemas.microsoft.com/office/drawing/2014/main" id="{CE01F087-B6F9-457F-A972-287FC9CB15E4}"/>
              </a:ext>
            </a:extLst>
          </p:cNvPr>
          <p:cNvSpPr/>
          <p:nvPr/>
        </p:nvSpPr>
        <p:spPr>
          <a:xfrm>
            <a:off x="4305" y="-1008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6" name="Picture 2" descr="Image result for à¸à¸§à¸²à¸¡à¹à¸ªà¸¡à¸­à¸ à¸²à¸à¸à¸²à¸à¹à¸à¸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540" y="3223838"/>
            <a:ext cx="8280920" cy="363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C0A5A3-E4A6-4078-902F-3B6AD3EB2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24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BC09CA1B-5AD3-4320-A8AF-970224636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DD25-B687-428D-807B-6A25C6D8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95297" y="1524665"/>
            <a:ext cx="8785611" cy="8756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40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การวางตัวให้เหมาะสมกับเพศของตนเอง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795297" y="2538677"/>
            <a:ext cx="8785611" cy="8756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40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การวางตัวให้เหมาะสมกับเพศเดียวกัน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95297" y="3565749"/>
            <a:ext cx="8785611" cy="8756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40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การวางตัวให้เหมาะสมกับเพศตรงข้าม</a:t>
            </a:r>
          </a:p>
        </p:txBody>
      </p:sp>
      <p:pic>
        <p:nvPicPr>
          <p:cNvPr id="8" name="Picture 2" descr="http://eissawi.files.wordpress.com/2011/02/student_clip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26" y="4852396"/>
            <a:ext cx="2857500" cy="1685925"/>
          </a:xfrm>
          <a:prstGeom prst="rect">
            <a:avLst/>
          </a:prstGeom>
          <a:noFill/>
        </p:spPr>
      </p:pic>
      <p:pic>
        <p:nvPicPr>
          <p:cNvPr id="9" name="Picture 4" descr="http://eissawi.files.wordpress.com/2011/02/student_clip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932" y="4857760"/>
            <a:ext cx="2857500" cy="1685925"/>
          </a:xfrm>
          <a:prstGeom prst="rect">
            <a:avLst/>
          </a:prstGeom>
          <a:noFill/>
        </p:spPr>
      </p:pic>
      <p:pic>
        <p:nvPicPr>
          <p:cNvPr id="10" name="Picture 6" descr="http://eissawi.files.wordpress.com/2011/02/student_clip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857760"/>
            <a:ext cx="2857500" cy="1685925"/>
          </a:xfrm>
          <a:prstGeom prst="rect">
            <a:avLst/>
          </a:prstGeom>
          <a:noFill/>
        </p:spPr>
      </p:pic>
      <p:sp>
        <p:nvSpPr>
          <p:cNvPr id="11" name="สี่เหลี่ยมผืนผ้า 7"/>
          <p:cNvSpPr/>
          <p:nvPr/>
        </p:nvSpPr>
        <p:spPr>
          <a:xfrm>
            <a:off x="95257" y="7141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4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การวางตัวอย่างเหมาะสมทางเพศ</a:t>
            </a:r>
          </a:p>
        </p:txBody>
      </p:sp>
      <p:pic>
        <p:nvPicPr>
          <p:cNvPr id="14" name="Picture 4" descr="http://eissawi.files.wordpress.com/2011/02/student_clipar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5432" y="4899388"/>
            <a:ext cx="2857500" cy="168592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097571-89AD-4199-B2B1-B21A57BFD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65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>
            <a:extLst>
              <a:ext uri="{FF2B5EF4-FFF2-40B4-BE49-F238E27FC236}">
                <a16:creationId xmlns:a16="http://schemas.microsoft.com/office/drawing/2014/main" id="{8EF50A68-FF02-4D24-90A9-987C1F3B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8AA19A-58E2-417C-8320-D3CF62EF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84844" y="911838"/>
            <a:ext cx="6096000" cy="5681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6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การวางตัวให้เหมาะสมกับเพศของตนเอง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100" y="1767494"/>
            <a:ext cx="5872120" cy="1015663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การแต่งกาย </a:t>
            </a:r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ควรแต่งให้สุภาพเรียบร้อยเหมาะสม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กับกาลเทศะ ทั้งเพศชายและเพศหญิง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100" y="2884802"/>
            <a:ext cx="5872120" cy="28623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</a:t>
            </a:r>
            <a:r>
              <a:rPr lang="en-US" sz="3000" b="1" dirty="0">
                <a:solidFill>
                  <a:srgbClr val="FF0000"/>
                </a:solidFill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การแสดงกิริยาวาจา </a:t>
            </a:r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ควรแสดงกิริยาวาจาที่สุภาพ อ่อนโยน เหมาะสมกับกาลเทศะ รู้จักสำรวม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- ผู้ชาย </a:t>
            </a:r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ไม่พูดจาว่าร้าย นินทา หรือใช้คำพูดล่วง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            เกินผู้หญิง ไม่หยาบคาย ก้าวร้าว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- ผู้หญิง </a:t>
            </a:r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ควรแสดงกิริยามารยาทสุภาพเรียบร้อย 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            เช่น  การนั่ง ลุก เดิน เป็นต้น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099" y="1767494"/>
            <a:ext cx="5872120" cy="424731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การคบเพื่อนต่างเพศ </a:t>
            </a:r>
          </a:p>
          <a:p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</a:t>
            </a:r>
            <a:r>
              <a:rPr lang="en-US" sz="3000" b="1" dirty="0">
                <a:solidFill>
                  <a:srgbClr val="FF0000"/>
                </a:solidFill>
                <a:cs typeface="IrisUPC" pitchFamily="34" charset="-34"/>
              </a:rPr>
              <a:t>   </a:t>
            </a:r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- ผู้ชาย </a:t>
            </a:r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ให้เกียรติผู้หญิง ปฏิบัติตนเป็นสุภาพบุรุษ  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            ไม่เป็นนักฉวยโอกาส และไม่ทำให้ผู้หญิง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            เสื่อมเสียชื่อเสียง</a:t>
            </a:r>
          </a:p>
          <a:p>
            <a:r>
              <a:rPr lang="th-TH" sz="3000" b="1" dirty="0">
                <a:solidFill>
                  <a:srgbClr val="FF0000"/>
                </a:solidFill>
                <a:cs typeface="IrisUPC" pitchFamily="34" charset="-34"/>
              </a:rPr>
              <a:t>      - ผู้หญิง </a:t>
            </a:r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รู้จักรักนวลสงวนตัว   ไม่ควรไปกับเพศ</a:t>
            </a:r>
          </a:p>
          <a:p>
            <a:r>
              <a:rPr lang="th-TH" sz="3000" b="1" dirty="0">
                <a:solidFill>
                  <a:srgbClr val="002060"/>
                </a:solidFill>
                <a:cs typeface="IrisUPC" pitchFamily="34" charset="-34"/>
              </a:rPr>
              <a:t>                  ชายตามลำพัง </a:t>
            </a:r>
          </a:p>
          <a:p>
            <a:endParaRPr lang="th-TH" sz="3000" b="1" dirty="0">
              <a:solidFill>
                <a:srgbClr val="002060"/>
              </a:solidFill>
              <a:cs typeface="IrisUPC" pitchFamily="34" charset="-34"/>
            </a:endParaRPr>
          </a:p>
          <a:p>
            <a:endParaRPr lang="th-TH" sz="3000" b="1" dirty="0">
              <a:solidFill>
                <a:srgbClr val="002060"/>
              </a:solidFill>
              <a:cs typeface="IrisUPC" pitchFamily="34" charset="-34"/>
            </a:endParaRPr>
          </a:p>
          <a:p>
            <a:endParaRPr lang="th-TH" sz="3000" b="1" dirty="0">
              <a:solidFill>
                <a:srgbClr val="002060"/>
              </a:solidFill>
              <a:cs typeface="IrisUPC" pitchFamily="34" charset="-34"/>
            </a:endParaRPr>
          </a:p>
        </p:txBody>
      </p:sp>
      <p:sp>
        <p:nvSpPr>
          <p:cNvPr id="16" name="สี่เหลี่ยมผืนผ้า 7">
            <a:extLst>
              <a:ext uri="{FF2B5EF4-FFF2-40B4-BE49-F238E27FC236}">
                <a16:creationId xmlns:a16="http://schemas.microsoft.com/office/drawing/2014/main" id="{7C68200D-D8CF-47E3-B25A-98316EA05D41}"/>
              </a:ext>
            </a:extLst>
          </p:cNvPr>
          <p:cNvSpPr/>
          <p:nvPr/>
        </p:nvSpPr>
        <p:spPr>
          <a:xfrm>
            <a:off x="95257" y="7141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4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การวางตัวอย่างเหมาะสมทางเพศ</a:t>
            </a:r>
          </a:p>
        </p:txBody>
      </p:sp>
      <p:pic>
        <p:nvPicPr>
          <p:cNvPr id="18434" name="Picture 2" descr="5 กฏสำคัญและวิธีการแต่งตัวในช่วงอายุ 40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4"/>
          <a:stretch/>
        </p:blipFill>
        <p:spPr bwMode="auto">
          <a:xfrm>
            <a:off x="6268876" y="190709"/>
            <a:ext cx="5740871" cy="64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การแต่งกายของวัยรุ่นหญิง – My blog diamo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75" y="190709"/>
            <a:ext cx="5740870" cy="64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21705E-D8C3-4DDF-80CE-3DA3E34D04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22" r="5751"/>
          <a:stretch/>
        </p:blipFill>
        <p:spPr>
          <a:xfrm>
            <a:off x="6268870" y="190709"/>
            <a:ext cx="5740869" cy="6497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40A6C0-F89C-4F2F-9802-0658D9E335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87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C27623-F535-408C-AA6F-B0DB39228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DC3B8-95CB-42CC-B93B-054C937D6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idget.sanook.com/static_content/widget/full/graphic_1/0493/309493/6e7b114d8627b952028d8c81379da8ca_123365841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77072"/>
            <a:ext cx="5357561" cy="6225434"/>
          </a:xfrm>
          <a:prstGeom prst="rect">
            <a:avLst/>
          </a:prstGeom>
          <a:noFill/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14282" y="1214422"/>
            <a:ext cx="6238683" cy="642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6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การวางตัวให้เหมาะสมกับเพศเดียวกัน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737" y="2032306"/>
            <a:ext cx="6334436" cy="25545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หมายถึงการที่ชายกับชาย หรือหญิงกับหญิงประพฤติ</a:t>
            </a:r>
          </a:p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ปฏิบัติต่อกันเพื่อสร้างสัมพันธภาพที่ดีระหว่างกัน  ด้วย</a:t>
            </a:r>
          </a:p>
          <a:p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การพูดจาสุภาพไพเราะ    หรือการแสดงกิริยาท่าทางที่เป็นมิตรต่อกัน  ให้ความช่วยเหลือตามความเหมาะสม  ชักชวนกันปฏิบัติในสิ่งที่ดี มีความเอื้ออาทรต่อกัน</a:t>
            </a:r>
          </a:p>
        </p:txBody>
      </p:sp>
      <p:sp>
        <p:nvSpPr>
          <p:cNvPr id="11" name="สี่เหลี่ยมผืนผ้า 7">
            <a:extLst>
              <a:ext uri="{FF2B5EF4-FFF2-40B4-BE49-F238E27FC236}">
                <a16:creationId xmlns:a16="http://schemas.microsoft.com/office/drawing/2014/main" id="{F894E541-8482-4B0B-ADAB-3DCE7C7A0E36}"/>
              </a:ext>
            </a:extLst>
          </p:cNvPr>
          <p:cNvSpPr/>
          <p:nvPr/>
        </p:nvSpPr>
        <p:spPr>
          <a:xfrm>
            <a:off x="95257" y="7141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4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การวางตัวอย่างเหมาะสมทางเพศ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2249D4-2CAA-4C5E-A34B-DC488107F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883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150D7F-E220-41C9-9D69-2E846AA1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คำบรรยายภาพแบบสี่เหลี่ยมมุมมน 10"/>
          <p:cNvSpPr/>
          <p:nvPr/>
        </p:nvSpPr>
        <p:spPr>
          <a:xfrm>
            <a:off x="8295588" y="4265065"/>
            <a:ext cx="3648171" cy="1496322"/>
          </a:xfrm>
          <a:prstGeom prst="wedgeRoundRectCallout">
            <a:avLst>
              <a:gd name="adj1" fmla="val -73712"/>
              <a:gd name="adj2" fmla="val -66711"/>
              <a:gd name="adj3" fmla="val 16667"/>
            </a:avLst>
          </a:prstGeom>
          <a:solidFill>
            <a:schemeClr val="tx2">
              <a:lumMod val="75000"/>
            </a:schemeClr>
          </a:solidFill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4. แสดงกิริยา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เช่น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นั่ง ยืน เดิน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อย่างสุภาพเรียบร้อย 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มีบุคลิกภาพดี</a:t>
            </a:r>
          </a:p>
        </p:txBody>
      </p:sp>
      <p:sp>
        <p:nvSpPr>
          <p:cNvPr id="14" name="คำบรรยายภาพแบบสี่เหลี่ยมมุมมน 12"/>
          <p:cNvSpPr/>
          <p:nvPr/>
        </p:nvSpPr>
        <p:spPr>
          <a:xfrm>
            <a:off x="8210746" y="1054227"/>
            <a:ext cx="3733015" cy="1496322"/>
          </a:xfrm>
          <a:prstGeom prst="wedgeRoundRectCallout">
            <a:avLst>
              <a:gd name="adj1" fmla="val -74901"/>
              <a:gd name="adj2" fmla="val -36799"/>
              <a:gd name="adj3" fmla="val 16667"/>
            </a:avLst>
          </a:prstGeom>
          <a:solidFill>
            <a:srgbClr val="800080"/>
          </a:solidFill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6. ให้ความสนิทสนมในขอบเขต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ไม่คลุกคลีมากเกินไป และไม่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ฉวยโอกาส</a:t>
            </a:r>
          </a:p>
        </p:txBody>
      </p:sp>
      <p:sp>
        <p:nvSpPr>
          <p:cNvPr id="15" name="คำบรรยายภาพแบบสี่เหลี่ยมมุมมน 13"/>
          <p:cNvSpPr/>
          <p:nvPr/>
        </p:nvSpPr>
        <p:spPr>
          <a:xfrm>
            <a:off x="8295589" y="2922061"/>
            <a:ext cx="3648172" cy="1071570"/>
          </a:xfrm>
          <a:prstGeom prst="wedgeRoundRectCallout">
            <a:avLst>
              <a:gd name="adj1" fmla="val -71378"/>
              <a:gd name="adj2" fmla="val -53354"/>
              <a:gd name="adj3" fmla="val 16667"/>
            </a:avLst>
          </a:prstGeom>
          <a:solidFill>
            <a:srgbClr val="0000CC"/>
          </a:solidFill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7. ไม่สูบบุหรี่ ดื่มสุราหรือเสพสาร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เสพติด</a:t>
            </a:r>
          </a:p>
        </p:txBody>
      </p:sp>
      <p:sp>
        <p:nvSpPr>
          <p:cNvPr id="7" name="คำบรรยายภาพแบบสี่เหลี่ยมมุมมน 6"/>
          <p:cNvSpPr/>
          <p:nvPr/>
        </p:nvSpPr>
        <p:spPr>
          <a:xfrm>
            <a:off x="1292863" y="1316259"/>
            <a:ext cx="2857520" cy="857256"/>
          </a:xfrm>
          <a:prstGeom prst="wedgeRoundRectCallout">
            <a:avLst>
              <a:gd name="adj1" fmla="val 86856"/>
              <a:gd name="adj2" fmla="val -83335"/>
              <a:gd name="adj3" fmla="val 16667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1. แต่งกายสุภาพ</a:t>
            </a:r>
          </a:p>
        </p:txBody>
      </p:sp>
      <p:sp>
        <p:nvSpPr>
          <p:cNvPr id="8" name="คำบรรยายภาพแบบสี่เหลี่ยมมุมมน 8"/>
          <p:cNvSpPr/>
          <p:nvPr/>
        </p:nvSpPr>
        <p:spPr>
          <a:xfrm>
            <a:off x="1292863" y="2344660"/>
            <a:ext cx="2857520" cy="857256"/>
          </a:xfrm>
          <a:prstGeom prst="wedgeRoundRectCallout">
            <a:avLst>
              <a:gd name="adj1" fmla="val 86526"/>
              <a:gd name="adj2" fmla="val -77837"/>
              <a:gd name="adj3" fmla="val 16667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ใช้วาจาสุภาพ</a:t>
            </a:r>
          </a:p>
        </p:txBody>
      </p:sp>
      <p:sp>
        <p:nvSpPr>
          <p:cNvPr id="9" name="คำบรรยายภาพแบบสี่เหลี่ยมมุมมน 9"/>
          <p:cNvSpPr/>
          <p:nvPr/>
        </p:nvSpPr>
        <p:spPr>
          <a:xfrm>
            <a:off x="1307927" y="3446457"/>
            <a:ext cx="2857520" cy="857256"/>
          </a:xfrm>
          <a:prstGeom prst="wedgeRoundRectCallout">
            <a:avLst>
              <a:gd name="adj1" fmla="val 83557"/>
              <a:gd name="adj2" fmla="val -80036"/>
              <a:gd name="adj3" fmla="val 16667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3. ให้เกียรติผู้หญิง</a:t>
            </a:r>
          </a:p>
        </p:txBody>
      </p:sp>
      <p:sp>
        <p:nvSpPr>
          <p:cNvPr id="11" name="คำบรรยายภาพแบบสี่เหลี่ยมมุมมน 11"/>
          <p:cNvSpPr/>
          <p:nvPr/>
        </p:nvSpPr>
        <p:spPr>
          <a:xfrm>
            <a:off x="1214680" y="4548254"/>
            <a:ext cx="3000396" cy="857256"/>
          </a:xfrm>
          <a:prstGeom prst="wedgeRoundRectCallout">
            <a:avLst>
              <a:gd name="adj1" fmla="val 75235"/>
              <a:gd name="adj2" fmla="val -72927"/>
              <a:gd name="adj3" fmla="val 16667"/>
            </a:avLst>
          </a:prstGeom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01600" h="63500" prst="artDeco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5. ทำตัวเป็นสุภาพบุรุษ</a:t>
            </a:r>
          </a:p>
        </p:txBody>
      </p:sp>
      <p:pic>
        <p:nvPicPr>
          <p:cNvPr id="14340" name="Picture 4" descr="Men Pointing Left PNG Image | Womens black jacket, Fashion, Men">
            <a:extLst>
              <a:ext uri="{FF2B5EF4-FFF2-40B4-BE49-F238E27FC236}">
                <a16:creationId xmlns:a16="http://schemas.microsoft.com/office/drawing/2014/main" id="{463F6FC9-5B80-45AF-81E4-4A6088B6A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2" r="24267"/>
          <a:stretch/>
        </p:blipFill>
        <p:spPr bwMode="auto">
          <a:xfrm>
            <a:off x="5033911" y="31311"/>
            <a:ext cx="2479249" cy="671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 7">
            <a:extLst>
              <a:ext uri="{FF2B5EF4-FFF2-40B4-BE49-F238E27FC236}">
                <a16:creationId xmlns:a16="http://schemas.microsoft.com/office/drawing/2014/main" id="{076C5FFD-2E3D-4277-B1BB-71D666378BF3}"/>
              </a:ext>
            </a:extLst>
          </p:cNvPr>
          <p:cNvSpPr/>
          <p:nvPr/>
        </p:nvSpPr>
        <p:spPr>
          <a:xfrm>
            <a:off x="95257" y="7141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4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การวางตัวอย่างเหมาะสมทางเพศ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3B3C27-52C4-48E2-B6A2-82AC6E6C9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35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8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358162-DC72-4B3F-B067-11CF0AC906E0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D87567-555F-4242-B1C9-CF72B5968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6FC5D-C280-4066-AC18-DECFCD0D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321439" y="897807"/>
            <a:ext cx="5771720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i="1" kern="10" dirty="0">
                <a:solidFill>
                  <a:srgbClr val="FF0066"/>
                </a:solidFill>
                <a:latin typeface="AngsanaUPC"/>
                <a:cs typeface="IrisUPC" pitchFamily="34" charset="-34"/>
              </a:rPr>
              <a:t>เพศ</a:t>
            </a:r>
            <a:r>
              <a:rPr lang="th-TH" sz="3200" b="1" i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 </a:t>
            </a:r>
            <a:r>
              <a:rPr lang="en-US" sz="3200" b="1" i="1" kern="10" dirty="0">
                <a:solidFill>
                  <a:srgbClr val="FFFF00"/>
                </a:solidFill>
                <a:latin typeface="AngsanaUPC"/>
                <a:cs typeface="IrisUPC" pitchFamily="34" charset="-34"/>
              </a:rPr>
              <a:t>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หมายถึง ลักษณะที่แสดงให้รู้ว่าเป็นเพศใด </a:t>
            </a:r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</a:t>
            </a:r>
            <a:endParaRPr lang="th-TH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 - ลักษณะทางชีววิทยา เรียกว่า 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    </a:t>
            </a:r>
            <a:r>
              <a:rPr lang="th-TH" sz="3200" b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“</a:t>
            </a:r>
            <a:r>
              <a:rPr lang="th-TH" sz="3200" b="1" i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เพศโดยกำเนิด”</a:t>
            </a:r>
            <a:r>
              <a:rPr lang="th-TH" sz="3200" b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 </a:t>
            </a:r>
            <a:r>
              <a:rPr lang="en-US" sz="3200" b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 </a:t>
            </a:r>
            <a:endParaRPr lang="th-TH" sz="3200" b="1" kern="10" dirty="0">
              <a:solidFill>
                <a:srgbClr val="0070C0"/>
              </a:solidFill>
              <a:latin typeface="AngsanaUPC"/>
              <a:cs typeface="IrisUPC" pitchFamily="34" charset="-34"/>
            </a:endParaRP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 - ลักษณะที่เกี่ยวข้องกับจิตใจ พฤติกรรม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    และสังคม เรียกว่า </a:t>
            </a:r>
            <a:r>
              <a:rPr lang="th-TH" sz="3200" b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“</a:t>
            </a:r>
            <a:r>
              <a:rPr lang="th-TH" sz="3200" b="1" i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เพศวิถี”</a:t>
            </a:r>
          </a:p>
          <a:p>
            <a:endParaRPr lang="th-TH" sz="3200" b="1" kern="10" dirty="0">
              <a:solidFill>
                <a:schemeClr val="bg1"/>
              </a:solidFill>
              <a:latin typeface="AngsanaUPC"/>
              <a:cs typeface="IrisUPC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" b="2059"/>
          <a:stretch/>
        </p:blipFill>
        <p:spPr>
          <a:xfrm>
            <a:off x="6847783" y="173737"/>
            <a:ext cx="4810560" cy="6547104"/>
          </a:xfrm>
          <a:prstGeom prst="rect">
            <a:avLst/>
          </a:prstGeom>
        </p:spPr>
      </p:pic>
      <p:sp>
        <p:nvSpPr>
          <p:cNvPr id="16" name="สี่เหลี่ยมผืนผ้า 7"/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10" name="สี่เหลี่ยมผืนผ้า 7">
            <a:extLst>
              <a:ext uri="{FF2B5EF4-FFF2-40B4-BE49-F238E27FC236}">
                <a16:creationId xmlns:a16="http://schemas.microsoft.com/office/drawing/2014/main" id="{250CF4EE-3207-4139-A8C2-FAEC0B656A22}"/>
              </a:ext>
            </a:extLst>
          </p:cNvPr>
          <p:cNvSpPr/>
          <p:nvPr/>
        </p:nvSpPr>
        <p:spPr>
          <a:xfrm>
            <a:off x="4305" y="9268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5124" name="Picture 4" descr="What is Sexuality | Tokyo Sexual Health">
            <a:extLst>
              <a:ext uri="{FF2B5EF4-FFF2-40B4-BE49-F238E27FC236}">
                <a16:creationId xmlns:a16="http://schemas.microsoft.com/office/drawing/2014/main" id="{0C01FFAB-76AA-4FC0-A0DF-CEED4335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57" y="3569674"/>
            <a:ext cx="4810561" cy="3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70962-DCA6-47BC-947F-9D3D0831D2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r="24332"/>
          <a:stretch/>
        </p:blipFill>
        <p:spPr>
          <a:xfrm>
            <a:off x="6847781" y="173735"/>
            <a:ext cx="4810562" cy="65471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E0516B-0408-4BBF-9DE8-CEAB252D6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8420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2C06FD-725A-412A-86CB-29BB4C1CA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Pin on Female">
            <a:extLst>
              <a:ext uri="{FF2B5EF4-FFF2-40B4-BE49-F238E27FC236}">
                <a16:creationId xmlns:a16="http://schemas.microsoft.com/office/drawing/2014/main" id="{D57A5A7A-1C64-42BA-B3F4-D587A0193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r="22698"/>
          <a:stretch/>
        </p:blipFill>
        <p:spPr bwMode="auto">
          <a:xfrm>
            <a:off x="4839120" y="205661"/>
            <a:ext cx="30908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คำบรรยายภาพแบบสี่เหลี่ยมมุมมน 5"/>
          <p:cNvSpPr/>
          <p:nvPr/>
        </p:nvSpPr>
        <p:spPr>
          <a:xfrm>
            <a:off x="8161820" y="478577"/>
            <a:ext cx="2857520" cy="642942"/>
          </a:xfrm>
          <a:prstGeom prst="wedgeRoundRectCallout">
            <a:avLst>
              <a:gd name="adj1" fmla="val -70861"/>
              <a:gd name="adj2" fmla="val 24941"/>
              <a:gd name="adj3" fmla="val 16667"/>
            </a:avLst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1. แต่งกายสุภาพ</a:t>
            </a:r>
          </a:p>
        </p:txBody>
      </p:sp>
      <p:sp>
        <p:nvSpPr>
          <p:cNvPr id="8" name="คำบรรยายภาพแบบสี่เหลี่ยมมุมมน 6"/>
          <p:cNvSpPr/>
          <p:nvPr/>
        </p:nvSpPr>
        <p:spPr>
          <a:xfrm>
            <a:off x="8161820" y="1346218"/>
            <a:ext cx="2857520" cy="642942"/>
          </a:xfrm>
          <a:prstGeom prst="wedgeRoundRectCallout">
            <a:avLst>
              <a:gd name="adj1" fmla="val -68882"/>
              <a:gd name="adj2" fmla="val -26376"/>
              <a:gd name="adj3" fmla="val 16667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ใช้วาจาสุภาพ</a:t>
            </a:r>
          </a:p>
        </p:txBody>
      </p:sp>
      <p:sp>
        <p:nvSpPr>
          <p:cNvPr id="9" name="คำบรรยายภาพแบบสี่เหลี่ยมมุมมน 8"/>
          <p:cNvSpPr/>
          <p:nvPr/>
        </p:nvSpPr>
        <p:spPr>
          <a:xfrm>
            <a:off x="310806" y="2547801"/>
            <a:ext cx="4127909" cy="1357322"/>
          </a:xfrm>
          <a:prstGeom prst="wedgeRoundRectCallout">
            <a:avLst>
              <a:gd name="adj1" fmla="val 67035"/>
              <a:gd name="adj2" fmla="val -55752"/>
              <a:gd name="adj3" fmla="val 16667"/>
            </a:avLst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7. แสดงกิริยาที่เหมาะสม สุภาพ 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ไม่สูบบุหรี่ ดื่มสุราหรือเสพสาร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เสพติด</a:t>
            </a:r>
          </a:p>
        </p:txBody>
      </p:sp>
      <p:sp>
        <p:nvSpPr>
          <p:cNvPr id="10" name="คำบรรยายภาพแบบสี่เหลี่ยมมุมมน 9"/>
          <p:cNvSpPr/>
          <p:nvPr/>
        </p:nvSpPr>
        <p:spPr>
          <a:xfrm>
            <a:off x="310805" y="4143357"/>
            <a:ext cx="4127909" cy="1475018"/>
          </a:xfrm>
          <a:prstGeom prst="wedgeRoundRectCallout">
            <a:avLst>
              <a:gd name="adj1" fmla="val 75157"/>
              <a:gd name="adj2" fmla="val -52383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8. รู้จักมารยาทสังคม การเดิน การนั่ง  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การยืน ต้องดูเรียบร้อย  เหมาะสม 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กับกาลเทศะ</a:t>
            </a:r>
          </a:p>
        </p:txBody>
      </p:sp>
      <p:sp>
        <p:nvSpPr>
          <p:cNvPr id="11" name="คำบรรยายภาพแบบสี่เหลี่ยมมุมมน 10"/>
          <p:cNvSpPr/>
          <p:nvPr/>
        </p:nvSpPr>
        <p:spPr>
          <a:xfrm>
            <a:off x="8595045" y="2204432"/>
            <a:ext cx="3286148" cy="1000132"/>
          </a:xfrm>
          <a:prstGeom prst="wedgeRoundRectCallout">
            <a:avLst>
              <a:gd name="adj1" fmla="val -72092"/>
              <a:gd name="adj2" fmla="val -5200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3. มีน้ำใจเอื้อเฟื้อเผื่อแผ่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รู้จักขอบคุณอย่างจริงใจ</a:t>
            </a:r>
          </a:p>
        </p:txBody>
      </p:sp>
      <p:sp>
        <p:nvSpPr>
          <p:cNvPr id="14" name="คำบรรยายภาพแบบสี่เหลี่ยมมุมมน 11"/>
          <p:cNvSpPr/>
          <p:nvPr/>
        </p:nvSpPr>
        <p:spPr>
          <a:xfrm>
            <a:off x="8523607" y="3457281"/>
            <a:ext cx="3357586" cy="1000132"/>
          </a:xfrm>
          <a:prstGeom prst="wedgeRoundRectCallout">
            <a:avLst>
              <a:gd name="adj1" fmla="val -68477"/>
              <a:gd name="adj2" fmla="val -60993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4. รักนวลสงวนตัว 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ไม่เปิดโอกาสให้ฝ่ายชาย</a:t>
            </a:r>
          </a:p>
        </p:txBody>
      </p:sp>
      <p:sp>
        <p:nvSpPr>
          <p:cNvPr id="15" name="คำบรรยายภาพแบบสี่เหลี่ยมมุมมน 12"/>
          <p:cNvSpPr/>
          <p:nvPr/>
        </p:nvSpPr>
        <p:spPr>
          <a:xfrm>
            <a:off x="8595045" y="4710130"/>
            <a:ext cx="3357586" cy="1000132"/>
          </a:xfrm>
          <a:prstGeom prst="wedgeRoundRectCallout">
            <a:avLst>
              <a:gd name="adj1" fmla="val -72059"/>
              <a:gd name="adj2" fmla="val -68122"/>
              <a:gd name="adj3" fmla="val 16667"/>
            </a:avLst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5. ไม่แสดงกิริยาสนิทสนม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กับฝ่ายชายมากเกินไป</a:t>
            </a:r>
          </a:p>
        </p:txBody>
      </p:sp>
      <p:sp>
        <p:nvSpPr>
          <p:cNvPr id="16" name="คำบรรยายภาพแบบสี่เหลี่ยมมุมมน 14"/>
          <p:cNvSpPr/>
          <p:nvPr/>
        </p:nvSpPr>
        <p:spPr>
          <a:xfrm>
            <a:off x="310807" y="1116725"/>
            <a:ext cx="4127910" cy="1192842"/>
          </a:xfrm>
          <a:prstGeom prst="wedgeRoundRectCallout">
            <a:avLst>
              <a:gd name="adj1" fmla="val 76172"/>
              <a:gd name="adj2" fmla="val -33159"/>
              <a:gd name="adj3" fmla="val 16667"/>
            </a:avLst>
          </a:prstGeom>
          <a:solidFill>
            <a:srgbClr val="00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6. ไม่ควรให้รับของกำนัลจากฝ่ายชาย</a:t>
            </a:r>
          </a:p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บ่อยๆ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โดยไม่มีเหตุผลอันสมควร</a:t>
            </a:r>
          </a:p>
        </p:txBody>
      </p:sp>
      <p:sp>
        <p:nvSpPr>
          <p:cNvPr id="19" name="สี่เหลี่ยมผืนผ้า 7">
            <a:extLst>
              <a:ext uri="{FF2B5EF4-FFF2-40B4-BE49-F238E27FC236}">
                <a16:creationId xmlns:a16="http://schemas.microsoft.com/office/drawing/2014/main" id="{B9984FD1-9B57-40AA-A402-A4EB68570F5F}"/>
              </a:ext>
            </a:extLst>
          </p:cNvPr>
          <p:cNvSpPr/>
          <p:nvPr/>
        </p:nvSpPr>
        <p:spPr>
          <a:xfrm>
            <a:off x="95257" y="7141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4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การวางตัวอย่างเหมาะสมทางเพศ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13B44E-8CA0-48B9-AFF5-D5BE1EB64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45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8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4D02BF-7190-4F9E-BC4E-D206DC39BAC9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CBAF3E-29BE-4354-A954-044FB9B37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B1C95B-3B3B-44AD-B6F3-74050BD9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7"/>
          <p:cNvSpPr/>
          <p:nvPr/>
        </p:nvSpPr>
        <p:spPr>
          <a:xfrm>
            <a:off x="6395669" y="-1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305011" y="831217"/>
            <a:ext cx="5740682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en-US" sz="36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   </a:t>
            </a:r>
            <a:r>
              <a:rPr lang="th-TH" sz="36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“</a:t>
            </a:r>
            <a:r>
              <a:rPr lang="th-TH" sz="3600" b="1" i="1" u="sng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เพศโดยกำเนิด</a:t>
            </a:r>
            <a:r>
              <a:rPr lang="th-TH" sz="3600" b="1" i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”</a:t>
            </a:r>
            <a:r>
              <a:rPr lang="th-TH" sz="36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เป็นลักษณะทางชีววิทยา</a:t>
            </a:r>
            <a:endParaRPr lang="en-US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  <a:p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เป็นลักษณะโดยกำเนิด</a:t>
            </a:r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ที่จะแสดงให้รู้ว่าเป็น</a:t>
            </a:r>
            <a:endParaRPr lang="en-US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  <a:p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เพศหญิงหรือเพศชาย </a:t>
            </a:r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หรืออาจมีทั้ง 2 เพศ</a:t>
            </a:r>
            <a:endParaRPr lang="en-US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  <a:p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ในคนเดียวกัน ตามอวัยวะเพศ</a:t>
            </a:r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โครโมโซม</a:t>
            </a:r>
            <a:endParaRPr lang="en-US" sz="3200" b="1" kern="10" dirty="0">
              <a:solidFill>
                <a:srgbClr val="000099"/>
              </a:solidFill>
              <a:latin typeface="AngsanaUPC"/>
              <a:cs typeface="IrisUPC" pitchFamily="34" charset="-34"/>
            </a:endParaRPr>
          </a:p>
          <a:p>
            <a:r>
              <a:rPr lang="en-US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และฮอร์โมนก็ได้</a:t>
            </a:r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28" y="3526930"/>
            <a:ext cx="5235207" cy="31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7">
            <a:extLst>
              <a:ext uri="{FF2B5EF4-FFF2-40B4-BE49-F238E27FC236}">
                <a16:creationId xmlns:a16="http://schemas.microsoft.com/office/drawing/2014/main" id="{563A17FC-511C-4B35-BE39-F5FCE1FDE298}"/>
              </a:ext>
            </a:extLst>
          </p:cNvPr>
          <p:cNvSpPr/>
          <p:nvPr/>
        </p:nvSpPr>
        <p:spPr>
          <a:xfrm>
            <a:off x="6249657" y="-9020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2299" r="64433" b="-2299"/>
          <a:stretch/>
        </p:blipFill>
        <p:spPr bwMode="auto">
          <a:xfrm>
            <a:off x="600147" y="110273"/>
            <a:ext cx="4670366" cy="68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Aparelho reprodutor feminino (intermédio) - Cena 3D - Ensino e aprendizagem  digitais Mozaik">
            <a:extLst>
              <a:ext uri="{FF2B5EF4-FFF2-40B4-BE49-F238E27FC236}">
                <a16:creationId xmlns:a16="http://schemas.microsoft.com/office/drawing/2014/main" id="{A40B7F71-1384-40F0-8690-FB56867AB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r="21017"/>
          <a:stretch/>
        </p:blipFill>
        <p:spPr bwMode="auto">
          <a:xfrm>
            <a:off x="-4" y="-9020"/>
            <a:ext cx="6096003" cy="68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male reproductive system contains the external genitals the penis, testes  and the scrotum 3D Stock Illustration | Adobe Stock">
            <a:extLst>
              <a:ext uri="{FF2B5EF4-FFF2-40B4-BE49-F238E27FC236}">
                <a16:creationId xmlns:a16="http://schemas.microsoft.com/office/drawing/2014/main" id="{752136D7-7C34-41EB-942E-C8FF1CBE9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r="13013"/>
          <a:stretch/>
        </p:blipFill>
        <p:spPr bwMode="auto">
          <a:xfrm>
            <a:off x="-14751" y="-1"/>
            <a:ext cx="60960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6" t="25654" r="3022" b="38046"/>
          <a:stretch/>
        </p:blipFill>
        <p:spPr bwMode="auto">
          <a:xfrm>
            <a:off x="632672" y="41753"/>
            <a:ext cx="4483597" cy="331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6" t="62152" r="3022" b="3126"/>
          <a:stretch/>
        </p:blipFill>
        <p:spPr bwMode="auto">
          <a:xfrm>
            <a:off x="600146" y="3410710"/>
            <a:ext cx="4516123" cy="33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0D9194-B3DC-4E8D-A312-0B9C9FA980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434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4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8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E3B6E0D-1852-494A-ABFE-F7C87FB606BE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B3479E-903A-46B0-9992-F9A3B1517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AEC7BE-1F8F-4E75-8C7B-33F6CF9A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4 ways to support queer family, friends beyond Pride Month | Lifestyle |  bgfalconmedia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48" y="1202291"/>
            <a:ext cx="5895829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ss Rainbow Youth logo by Asaph on Deviant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5"/>
          <a:stretch/>
        </p:blipFill>
        <p:spPr bwMode="auto">
          <a:xfrm>
            <a:off x="5811987" y="948226"/>
            <a:ext cx="6480547" cy="46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325" r="30105" b="-325"/>
          <a:stretch/>
        </p:blipFill>
        <p:spPr bwMode="auto">
          <a:xfrm>
            <a:off x="6312016" y="541028"/>
            <a:ext cx="5559718" cy="577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รูปภาพ มันคือไร๊? เทรนด์ ผู้ชายใส่เสื้อผ้าผู้หญิง ใช่หรอ เอาจริงดิ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872" y="182880"/>
            <a:ext cx="5559717" cy="65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15" y="182880"/>
            <a:ext cx="5553573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Image result for à¸à¹à¸²à¸¡à¹à¸à¸¨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85" y="182876"/>
            <a:ext cx="5553573" cy="651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9512" y="853318"/>
            <a:ext cx="5916488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600" b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“</a:t>
            </a:r>
            <a:r>
              <a:rPr lang="th-TH" sz="3600" b="1" i="1" u="sng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เพศวิถี</a:t>
            </a:r>
            <a:r>
              <a:rPr lang="th-TH" sz="3600" b="1" i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”</a:t>
            </a:r>
            <a:r>
              <a:rPr lang="th-TH" sz="3600" b="1" kern="10" dirty="0">
                <a:solidFill>
                  <a:srgbClr val="FF0000"/>
                </a:solidFill>
                <a:latin typeface="AngsanaUPC"/>
                <a:cs typeface="IrisUPC" pitchFamily="34" charset="-34"/>
              </a:rPr>
              <a:t> 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คือ ความชอบและการแสดงออกทางเพศ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ของคน  ซึ่งอาจจะตรงหรือแตกต่างกับเพศโดยกำเนิด  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อันเป็นลักษณะที่เกี่ยวข้องกับจิตใจ      พฤติกรรมและ</a:t>
            </a:r>
          </a:p>
          <a:p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สังคมด้านเพศของบุคคล มีองค์ประกอบ  5 ด้าน ดังนี้</a:t>
            </a:r>
          </a:p>
        </p:txBody>
      </p:sp>
      <p:sp>
        <p:nvSpPr>
          <p:cNvPr id="14" name="หัวใจ 10"/>
          <p:cNvSpPr/>
          <p:nvPr/>
        </p:nvSpPr>
        <p:spPr>
          <a:xfrm>
            <a:off x="523783" y="3032552"/>
            <a:ext cx="328956" cy="238894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rgbClr val="000099"/>
              </a:solidFill>
            </a:endParaRPr>
          </a:p>
        </p:txBody>
      </p:sp>
      <p:sp>
        <p:nvSpPr>
          <p:cNvPr id="15" name="หัวใจ 12"/>
          <p:cNvSpPr/>
          <p:nvPr/>
        </p:nvSpPr>
        <p:spPr>
          <a:xfrm>
            <a:off x="523783" y="3605766"/>
            <a:ext cx="328956" cy="238894"/>
          </a:xfrm>
          <a:prstGeom prst="hear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rgbClr val="000099"/>
              </a:solidFill>
            </a:endParaRPr>
          </a:p>
        </p:txBody>
      </p:sp>
      <p:sp>
        <p:nvSpPr>
          <p:cNvPr id="16" name="หัวใจ 13"/>
          <p:cNvSpPr/>
          <p:nvPr/>
        </p:nvSpPr>
        <p:spPr>
          <a:xfrm>
            <a:off x="523783" y="4351840"/>
            <a:ext cx="328956" cy="238894"/>
          </a:xfrm>
          <a:prstGeom prst="hear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rgbClr val="000099"/>
              </a:solidFill>
            </a:endParaRPr>
          </a:p>
        </p:txBody>
      </p:sp>
      <p:sp>
        <p:nvSpPr>
          <p:cNvPr id="17" name="หัวใจ 14"/>
          <p:cNvSpPr/>
          <p:nvPr/>
        </p:nvSpPr>
        <p:spPr>
          <a:xfrm>
            <a:off x="523783" y="5273350"/>
            <a:ext cx="328956" cy="238894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rgbClr val="000099"/>
              </a:solidFill>
            </a:endParaRPr>
          </a:p>
        </p:txBody>
      </p:sp>
      <p:sp>
        <p:nvSpPr>
          <p:cNvPr id="18" name="หัวใจ 15"/>
          <p:cNvSpPr/>
          <p:nvPr/>
        </p:nvSpPr>
        <p:spPr>
          <a:xfrm>
            <a:off x="523783" y="6215170"/>
            <a:ext cx="328956" cy="238894"/>
          </a:xfrm>
          <a:prstGeom prst="heart">
            <a:avLst/>
          </a:prstGeom>
          <a:solidFill>
            <a:srgbClr val="FF330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88900" h="254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0175" y="2906292"/>
            <a:ext cx="4967809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ต้องการเป็นเพศใด</a:t>
            </a:r>
            <a:r>
              <a:rPr lang="en-US" sz="2800" b="1" dirty="0">
                <a:solidFill>
                  <a:srgbClr val="000099"/>
                </a:solidFill>
                <a:cs typeface="IrisUPC" pitchFamily="34" charset="-34"/>
              </a:rPr>
              <a:t> </a:t>
            </a:r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เช่น ชาย หญิง กะเทย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0175" y="6121986"/>
            <a:ext cx="4967809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มีลักษณะทางกายภาพของร่างกายอย่างไร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0087" y="3482356"/>
            <a:ext cx="5017897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ชอบมีความสัมพันธ์ทางเพศกับเพศใด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0175" y="4133330"/>
            <a:ext cx="4967809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มีความพึงพอใจทางเพศและพฤติกรรม</a:t>
            </a:r>
          </a:p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การมีเพศสัมพันธ์แบบใด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175" y="5148402"/>
            <a:ext cx="4967809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แสดงออกต่อสาธารณะเกี่ยวกับเพศของตนเอง</a:t>
            </a:r>
          </a:p>
          <a:p>
            <a:r>
              <a:rPr lang="th-TH" sz="2800" b="1" dirty="0">
                <a:solidFill>
                  <a:srgbClr val="000099"/>
                </a:solidFill>
                <a:cs typeface="IrisUPC" pitchFamily="34" charset="-34"/>
              </a:rPr>
              <a:t>อย่างไร</a:t>
            </a:r>
          </a:p>
        </p:txBody>
      </p:sp>
      <p:sp>
        <p:nvSpPr>
          <p:cNvPr id="28" name="สี่เหลี่ยมผืนผ้า 7">
            <a:extLst>
              <a:ext uri="{FF2B5EF4-FFF2-40B4-BE49-F238E27FC236}">
                <a16:creationId xmlns:a16="http://schemas.microsoft.com/office/drawing/2014/main" id="{B1B899B4-5FC8-438A-8C95-A15E39DB09F1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4" name="สี่เหลี่ยมผืนผ้า 7">
            <a:extLst>
              <a:ext uri="{FF2B5EF4-FFF2-40B4-BE49-F238E27FC236}">
                <a16:creationId xmlns:a16="http://schemas.microsoft.com/office/drawing/2014/main" id="{906168D3-FA7A-46EA-82C1-538D8A7B97E1}"/>
              </a:ext>
            </a:extLst>
          </p:cNvPr>
          <p:cNvSpPr/>
          <p:nvPr/>
        </p:nvSpPr>
        <p:spPr>
          <a:xfrm>
            <a:off x="4305" y="45844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A50021"/>
                  </a:solidFill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1D48414-4EA4-40C7-ABCC-BCC139D674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92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8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A621EC5-427F-4362-ADA4-3E0FE3F8CF70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54FCAB-E7AB-4F4E-AD19-63AEF4555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864C0B-6527-4D76-8CF4-50A8D07F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5D0FDA55-732A-4273-9FB6-D041189EC4E2}"/>
              </a:ext>
            </a:extLst>
          </p:cNvPr>
          <p:cNvSpPr/>
          <p:nvPr/>
        </p:nvSpPr>
        <p:spPr>
          <a:xfrm>
            <a:off x="6242347" y="1277785"/>
            <a:ext cx="5604135" cy="4199261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Team behind Fringe hit 'Gay for Pay with Blake &amp; Clay' is back | The Star">
            <a:extLst>
              <a:ext uri="{FF2B5EF4-FFF2-40B4-BE49-F238E27FC236}">
                <a16:creationId xmlns:a16="http://schemas.microsoft.com/office/drawing/2014/main" id="{2CB4569B-C83D-488F-A42E-2E45E120C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r="2497"/>
          <a:stretch/>
        </p:blipFill>
        <p:spPr bwMode="auto">
          <a:xfrm>
            <a:off x="6391656" y="593811"/>
            <a:ext cx="5381003" cy="582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omboy Style Was the Model Look of 2015 | Vogue">
            <a:extLst>
              <a:ext uri="{FF2B5EF4-FFF2-40B4-BE49-F238E27FC236}">
                <a16:creationId xmlns:a16="http://schemas.microsoft.com/office/drawing/2014/main" id="{65353C1B-A3C0-4EA4-9B8E-831E1E2F0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16562"/>
          <a:stretch/>
        </p:blipFill>
        <p:spPr bwMode="auto">
          <a:xfrm>
            <a:off x="6387514" y="593811"/>
            <a:ext cx="5381002" cy="582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0CA9FDE2-A753-404B-A84B-A73C47ED77EC}"/>
              </a:ext>
            </a:extLst>
          </p:cNvPr>
          <p:cNvSpPr/>
          <p:nvPr/>
        </p:nvSpPr>
        <p:spPr>
          <a:xfrm>
            <a:off x="6391655" y="593811"/>
            <a:ext cx="5454827" cy="5823595"/>
          </a:xfrm>
          <a:prstGeom prst="snip2Diag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0" name="Picture 10" descr="Standing Man PNG Image - PNG All">
            <a:extLst>
              <a:ext uri="{FF2B5EF4-FFF2-40B4-BE49-F238E27FC236}">
                <a16:creationId xmlns:a16="http://schemas.microsoft.com/office/drawing/2014/main" id="{E15A867E-5BFC-40DC-BDC6-DE2ECA68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68" y="132132"/>
            <a:ext cx="4722768" cy="703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Fashion Woman Transparent Images PNG | PNG Mart">
            <a:extLst>
              <a:ext uri="{FF2B5EF4-FFF2-40B4-BE49-F238E27FC236}">
                <a16:creationId xmlns:a16="http://schemas.microsoft.com/office/drawing/2014/main" id="{9424ACC7-2B58-43F9-8530-8E11B954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21" y="440593"/>
            <a:ext cx="4679500" cy="64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หัวใจ 13"/>
          <p:cNvSpPr/>
          <p:nvPr/>
        </p:nvSpPr>
        <p:spPr>
          <a:xfrm>
            <a:off x="110425" y="2669980"/>
            <a:ext cx="339423" cy="323697"/>
          </a:xfrm>
          <a:prstGeom prst="hear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หัวใจ 14"/>
          <p:cNvSpPr/>
          <p:nvPr/>
        </p:nvSpPr>
        <p:spPr>
          <a:xfrm>
            <a:off x="110425" y="3671327"/>
            <a:ext cx="339423" cy="323697"/>
          </a:xfrm>
          <a:prstGeom prst="hear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หัวใจ 15"/>
          <p:cNvSpPr/>
          <p:nvPr/>
        </p:nvSpPr>
        <p:spPr>
          <a:xfrm>
            <a:off x="146346" y="5153559"/>
            <a:ext cx="339423" cy="323697"/>
          </a:xfrm>
          <a:prstGeom prst="heart">
            <a:avLst/>
          </a:prstGeom>
          <a:solidFill>
            <a:srgbClr val="FF33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146347" y="1040251"/>
            <a:ext cx="5949653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                        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หมายถึง ความมีตัวตน </a:t>
            </a:r>
            <a:endParaRPr lang="en-US" sz="3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ความชอบและการแสดงออกทางเพศของบุคคลซึ่งไม่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ตรงกับเพศโดยกำเนิด แบ่งเป็น</a:t>
            </a: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3</a:t>
            </a:r>
            <a:r>
              <a:rPr lang="en-US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 ดังนี้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704" y="2470585"/>
            <a:ext cx="5635200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กลุ่มที่มีความหลากหลาย</a:t>
            </a:r>
            <a:r>
              <a:rPr lang="th-TH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ด้า</a:t>
            </a:r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นอ</a:t>
            </a:r>
            <a:r>
              <a:rPr lang="th-TH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ัต</a:t>
            </a:r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ลักษณ์ทางเพศ 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คนที่มีเพศทางร่างกายไม่ตรงกับจิตใจ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336" y="3505609"/>
            <a:ext cx="5631568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กลุ่มที่มีความหลากหลายด้านรสนิยมทางเพศ 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เช่น รักเพศตรงข้าม รักเพศเดียวกัน รักทั้งสองเพศ 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หรือไม่มีความรู้สึกทางเพศต่อเพศใดเลยก็ได้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992" y="4980472"/>
            <a:ext cx="5918664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กลุ่มที่มีความหลากหลายด้านการแสดงออกทางเพศ 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เป็นการแสดงออกภายนอกของแต่ละบุคคล  เช่น </a:t>
            </a:r>
          </a:p>
          <a:p>
            <a:r>
              <a:rPr lang="th-TH" sz="3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ถ้าไว้ผมยาวใส่กระโปรงจะต้องเป็นผู้หญิง</a:t>
            </a:r>
          </a:p>
        </p:txBody>
      </p:sp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219719" y="1015540"/>
            <a:ext cx="3035545" cy="524491"/>
          </a:xfrm>
          <a:prstGeom prst="rect">
            <a:avLst/>
          </a:prstGeom>
          <a:solidFill>
            <a:srgbClr val="FF33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0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ความหลากหลายทางเพศ</a:t>
            </a:r>
          </a:p>
        </p:txBody>
      </p:sp>
      <p:sp>
        <p:nvSpPr>
          <p:cNvPr id="21" name="สี่เหลี่ยมผืนผ้า 7">
            <a:extLst>
              <a:ext uri="{FF2B5EF4-FFF2-40B4-BE49-F238E27FC236}">
                <a16:creationId xmlns:a16="http://schemas.microsoft.com/office/drawing/2014/main" id="{3D2EC37C-CB69-41F5-AB63-FC8C1BDDCE28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2" name="สี่เหลี่ยมผืนผ้า 7">
            <a:extLst>
              <a:ext uri="{FF2B5EF4-FFF2-40B4-BE49-F238E27FC236}">
                <a16:creationId xmlns:a16="http://schemas.microsoft.com/office/drawing/2014/main" id="{9D440614-153A-4F2D-BB55-83C9CC579B5C}"/>
              </a:ext>
            </a:extLst>
          </p:cNvPr>
          <p:cNvSpPr/>
          <p:nvPr/>
        </p:nvSpPr>
        <p:spPr>
          <a:xfrm>
            <a:off x="4305" y="36700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7529B6-A26A-4B2D-A439-0D7619B66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042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8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3" grpId="1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4C3068C-9C96-4139-AFAE-D492DD99C5BE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6C2945-4CD7-4BAD-9F79-835F5DD8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84B5067-136D-4C8C-B3AF-C99C3CD2F458}"/>
              </a:ext>
            </a:extLst>
          </p:cNvPr>
          <p:cNvSpPr txBox="1"/>
          <p:nvPr/>
        </p:nvSpPr>
        <p:spPr>
          <a:xfrm>
            <a:off x="185564" y="5358518"/>
            <a:ext cx="6160372" cy="584775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A = </a:t>
            </a:r>
            <a:r>
              <a:rPr lang="en-GB" sz="32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Asexaul</a:t>
            </a:r>
            <a:r>
              <a:rPr lang="en-GB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บุคคลที่ไม่ได้ให้ความสำคัญเรื่องเพศ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B742892-2AD7-4DC7-A300-C4C9E317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40+ Silhouette Of Lesbians Hugging Illustrations, Royalty-Free Vector  Graphics &amp; Clip Art - iStock">
            <a:extLst>
              <a:ext uri="{FF2B5EF4-FFF2-40B4-BE49-F238E27FC236}">
                <a16:creationId xmlns:a16="http://schemas.microsoft.com/office/drawing/2014/main" id="{D59ECDAF-A92C-4C54-BD03-F625C24C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99020" l="6436" r="98515">
                        <a14:foregroundMark x1="70297" y1="15686" x2="67079" y2="7516"/>
                        <a14:foregroundMark x1="67079" y1="7516" x2="67822" y2="6046"/>
                        <a14:foregroundMark x1="66832" y1="7680" x2="68564" y2="1961"/>
                        <a14:foregroundMark x1="25743" y1="8333" x2="30198" y2="1471"/>
                        <a14:foregroundMark x1="13614" y1="20588" x2="6436" y2="25327"/>
                        <a14:foregroundMark x1="85644" y1="32026" x2="93069" y2="41013"/>
                        <a14:foregroundMark x1="95050" y1="46078" x2="98515" y2="49837"/>
                        <a14:foregroundMark x1="32426" y1="89052" x2="31436" y2="94608"/>
                        <a14:foregroundMark x1="31683" y1="96242" x2="37624" y2="97549"/>
                        <a14:foregroundMark x1="63366" y1="97386" x2="67327" y2="98039"/>
                        <a14:foregroundMark x1="81188" y1="98366" x2="83416" y2="99183"/>
                        <a14:foregroundMark x1="68069" y1="1144" x2="68069" y2="1144"/>
                        <a14:foregroundMark x1="29950" y1="817" x2="29950" y2="817"/>
                        <a14:backgroundMark x1="55941" y1="16830" x2="55941" y2="16830"/>
                        <a14:backgroundMark x1="57921" y1="32190" x2="57921" y2="32190"/>
                        <a14:backgroundMark x1="95297" y1="52614" x2="95297" y2="52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73" y="508696"/>
            <a:ext cx="4074338" cy="6172017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in on Lesbian love">
            <a:extLst>
              <a:ext uri="{FF2B5EF4-FFF2-40B4-BE49-F238E27FC236}">
                <a16:creationId xmlns:a16="http://schemas.microsoft.com/office/drawing/2014/main" id="{AF16C1C5-89F4-4193-AC63-4247A0EE5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19" y="177287"/>
            <a:ext cx="5752369" cy="65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6,400+ Gay Couples Illustrations, Royalty-Free Vector Graphics &amp; Clip Art -  iStock | Lesbian couple, Gay couple bed, Gay couple with baby">
            <a:extLst>
              <a:ext uri="{FF2B5EF4-FFF2-40B4-BE49-F238E27FC236}">
                <a16:creationId xmlns:a16="http://schemas.microsoft.com/office/drawing/2014/main" id="{8F673C6C-3561-489E-9C62-619E9835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9020" l="4630" r="98843">
                        <a14:foregroundMark x1="21296" y1="14052" x2="24769" y2="5392"/>
                        <a14:foregroundMark x1="16667" y1="22549" x2="4630" y2="29575"/>
                        <a14:foregroundMark x1="17593" y1="86275" x2="19444" y2="95588"/>
                        <a14:foregroundMark x1="18056" y1="98693" x2="18981" y2="99183"/>
                        <a14:foregroundMark x1="70602" y1="8497" x2="71991" y2="2941"/>
                        <a14:foregroundMark x1="81250" y1="22549" x2="91898" y2="28268"/>
                        <a14:foregroundMark x1="91898" y1="28268" x2="94213" y2="33987"/>
                        <a14:foregroundMark x1="98843" y1="50000" x2="98843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18" y="460890"/>
            <a:ext cx="4280329" cy="606379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Gay Online Dating Hints, Tips, and Secrets">
            <a:extLst>
              <a:ext uri="{FF2B5EF4-FFF2-40B4-BE49-F238E27FC236}">
                <a16:creationId xmlns:a16="http://schemas.microsoft.com/office/drawing/2014/main" id="{58309FF8-7E99-46F1-B4A1-DA7856AC6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0" r="5683"/>
          <a:stretch/>
        </p:blipFill>
        <p:spPr bwMode="auto">
          <a:xfrm>
            <a:off x="6260118" y="177287"/>
            <a:ext cx="5752368" cy="65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in on Harry Potter Art">
            <a:extLst>
              <a:ext uri="{FF2B5EF4-FFF2-40B4-BE49-F238E27FC236}">
                <a16:creationId xmlns:a16="http://schemas.microsoft.com/office/drawing/2014/main" id="{C69468BC-BF3A-4D88-8A04-AAF6AEF5D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b="4361"/>
          <a:stretch/>
        </p:blipFill>
        <p:spPr bwMode="auto">
          <a:xfrm>
            <a:off x="6267815" y="177287"/>
            <a:ext cx="5744672" cy="65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The 16 Best Bisexual Movies You Can Stream Right Now">
            <a:extLst>
              <a:ext uri="{FF2B5EF4-FFF2-40B4-BE49-F238E27FC236}">
                <a16:creationId xmlns:a16="http://schemas.microsoft.com/office/drawing/2014/main" id="{FDF6D2DB-78DC-44CA-87FA-E942F6D4E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15" y="177286"/>
            <a:ext cx="5744672" cy="65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Enggak Betah Jadi Wanita, Ini 6 Transgender yang Kembali Menjadi Pria -  LPPL eRKS FM">
            <a:extLst>
              <a:ext uri="{FF2B5EF4-FFF2-40B4-BE49-F238E27FC236}">
                <a16:creationId xmlns:a16="http://schemas.microsoft.com/office/drawing/2014/main" id="{56F59B23-4AE7-4E3C-8B1E-AA52AF51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15" y="152904"/>
            <a:ext cx="5744672" cy="321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953BFF-6DD6-4E27-9C90-9E3114BF3612}"/>
              </a:ext>
            </a:extLst>
          </p:cNvPr>
          <p:cNvGrpSpPr/>
          <p:nvPr/>
        </p:nvGrpSpPr>
        <p:grpSpPr>
          <a:xfrm>
            <a:off x="6267814" y="3364991"/>
            <a:ext cx="5744671" cy="3340105"/>
            <a:chOff x="6267814" y="3364991"/>
            <a:chExt cx="5744671" cy="3340105"/>
          </a:xfrm>
        </p:grpSpPr>
        <p:pic>
          <p:nvPicPr>
            <p:cNvPr id="41" name="Picture 6" descr="ว้าว...น้อยคนจะเคยเห็น &quot;ปอย ตรีชฎา&quot; ตอนเป็นผู้ชาย">
              <a:extLst>
                <a:ext uri="{FF2B5EF4-FFF2-40B4-BE49-F238E27FC236}">
                  <a16:creationId xmlns:a16="http://schemas.microsoft.com/office/drawing/2014/main" id="{A5BE63AF-267A-42EA-B6DB-F9DBE4E39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7814" y="3364991"/>
              <a:ext cx="5744671" cy="3315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8" descr="ปอย เชื่อมั่นละคร นางแค้น คุ้มค่าสมกับการรอคอย | ข่าวประชาสัมพันธ์ | 4194322">
              <a:extLst>
                <a:ext uri="{FF2B5EF4-FFF2-40B4-BE49-F238E27FC236}">
                  <a16:creationId xmlns:a16="http://schemas.microsoft.com/office/drawing/2014/main" id="{E784CDCE-60BE-49FC-8A3A-54F245C73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149" y="3364992"/>
              <a:ext cx="2872336" cy="3340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 descr="วิวัฒนาการของกระเทยไทย กว่าจะสวยเจิดจรัสในวงการบันเทิง">
            <a:extLst>
              <a:ext uri="{FF2B5EF4-FFF2-40B4-BE49-F238E27FC236}">
                <a16:creationId xmlns:a16="http://schemas.microsoft.com/office/drawing/2014/main" id="{8DF11C21-2832-404D-BBFD-8E7CCE74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12" y="152903"/>
            <a:ext cx="5744671" cy="65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แอน-จักรพงษ์ จักราจุฑาธิบดิ์” ชีวิตวันนี้ “สาวข้ามเพศพันล้าน” – JKN Global  Media Public Company Limited">
            <a:extLst>
              <a:ext uri="{FF2B5EF4-FFF2-40B4-BE49-F238E27FC236}">
                <a16:creationId xmlns:a16="http://schemas.microsoft.com/office/drawing/2014/main" id="{C9980B68-5E87-4F46-9206-EE82BC556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r="4985"/>
          <a:stretch/>
        </p:blipFill>
        <p:spPr bwMode="auto">
          <a:xfrm>
            <a:off x="6267808" y="152902"/>
            <a:ext cx="5744671" cy="655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6F1599D-2728-4D9B-AFC7-1A80820624C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2" r="8853"/>
          <a:stretch/>
        </p:blipFill>
        <p:spPr>
          <a:xfrm>
            <a:off x="6267799" y="152901"/>
            <a:ext cx="5744679" cy="6527808"/>
          </a:xfrm>
          <a:prstGeom prst="rect">
            <a:avLst/>
          </a:prstGeom>
        </p:spPr>
      </p:pic>
      <p:pic>
        <p:nvPicPr>
          <p:cNvPr id="46" name="Picture 12" descr="Intersex: Its Meaning and Definition">
            <a:extLst>
              <a:ext uri="{FF2B5EF4-FFF2-40B4-BE49-F238E27FC236}">
                <a16:creationId xmlns:a16="http://schemas.microsoft.com/office/drawing/2014/main" id="{9CBD5857-F619-4D36-8346-D0B468256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r="18437"/>
          <a:stretch/>
        </p:blipFill>
        <p:spPr bwMode="auto">
          <a:xfrm>
            <a:off x="6267799" y="159003"/>
            <a:ext cx="5744680" cy="65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sexual คือ อะไร และสังเกตได้อย่างไรบ้าง">
            <a:extLst>
              <a:ext uri="{FF2B5EF4-FFF2-40B4-BE49-F238E27FC236}">
                <a16:creationId xmlns:a16="http://schemas.microsoft.com/office/drawing/2014/main" id="{AD49C974-4E8A-4C16-BACD-78408594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11" y="156485"/>
            <a:ext cx="5744680" cy="65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 descr="Gender Identity Night (online) Resource Center | ckamgmt.com">
            <a:extLst>
              <a:ext uri="{FF2B5EF4-FFF2-40B4-BE49-F238E27FC236}">
                <a16:creationId xmlns:a16="http://schemas.microsoft.com/office/drawing/2014/main" id="{900D462B-E38B-4FAF-899C-01E98EF9E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90" y="156481"/>
            <a:ext cx="5783432" cy="65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Pride Month เดือนแห่งความภูมิใจของ LGBTQ ความหลากหลายทางเพศที่เท่าเทียม">
            <a:extLst>
              <a:ext uri="{FF2B5EF4-FFF2-40B4-BE49-F238E27FC236}">
                <a16:creationId xmlns:a16="http://schemas.microsoft.com/office/drawing/2014/main" id="{B3014895-F4C3-483D-8635-4825D83A52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r="13364"/>
          <a:stretch/>
        </p:blipFill>
        <p:spPr bwMode="auto">
          <a:xfrm>
            <a:off x="6260111" y="156477"/>
            <a:ext cx="5760038" cy="654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47289" y="1043660"/>
            <a:ext cx="2633316" cy="58477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blipFill dpi="0"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 กลุ่ม </a:t>
            </a:r>
            <a:r>
              <a:rPr lang="en-GB" sz="3200" b="1" dirty="0">
                <a:blipFill dpi="0"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LGBT</a:t>
            </a:r>
            <a:r>
              <a:rPr lang="en-US" sz="3200" b="1" dirty="0">
                <a:blipFill dpi="0"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QIA+</a:t>
            </a:r>
            <a:endParaRPr lang="th-TH" sz="3200" b="1" dirty="0">
              <a:blipFill dpi="0" rotWithShape="1"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IrisUPC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908" y="1844824"/>
            <a:ext cx="5901092" cy="58477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L = </a:t>
            </a:r>
            <a:r>
              <a:rPr lang="en-GB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Lessbian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กลุ่มผู้หญิงรักผู้หญิง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2433359"/>
            <a:ext cx="5916488" cy="584775"/>
          </a:xfrm>
          <a:prstGeom prst="rect">
            <a:avLst/>
          </a:prstGeom>
          <a:solidFill>
            <a:srgbClr val="66FFFF">
              <a:alpha val="50196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G = Gay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กลุ่มชายรักชาย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5564" y="3013309"/>
            <a:ext cx="5910436" cy="584775"/>
          </a:xfrm>
          <a:prstGeom prst="rect">
            <a:avLst/>
          </a:prstGeom>
          <a:solidFill>
            <a:schemeClr val="accent4">
              <a:lumMod val="40000"/>
              <a:lumOff val="60000"/>
              <a:alpha val="50196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B = </a:t>
            </a:r>
            <a:r>
              <a:rPr lang="en-GB" sz="3200" b="1" dirty="0" err="1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Bisexaul</a:t>
            </a:r>
            <a:r>
              <a:rPr lang="en-GB" sz="32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กลุ่มที่รักได้ทั้งผู้ชายและผู้หญิง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09" y="3594705"/>
            <a:ext cx="5901092" cy="584775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T = Transgender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เรียกว่า </a:t>
            </a:r>
            <a:r>
              <a:rPr lang="th-TH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“คนข้ามเพศ”</a:t>
            </a:r>
          </a:p>
        </p:txBody>
      </p:sp>
      <p:sp>
        <p:nvSpPr>
          <p:cNvPr id="22" name="สี่เหลี่ยมผืนผ้า 7">
            <a:extLst>
              <a:ext uri="{FF2B5EF4-FFF2-40B4-BE49-F238E27FC236}">
                <a16:creationId xmlns:a16="http://schemas.microsoft.com/office/drawing/2014/main" id="{A08B7956-80F0-43B2-A5EF-D569BFD01887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3" name="สี่เหลี่ยมผืนผ้า 7">
            <a:extLst>
              <a:ext uri="{FF2B5EF4-FFF2-40B4-BE49-F238E27FC236}">
                <a16:creationId xmlns:a16="http://schemas.microsoft.com/office/drawing/2014/main" id="{B53736E6-713D-4646-B814-65AB9527FD5E}"/>
              </a:ext>
            </a:extLst>
          </p:cNvPr>
          <p:cNvSpPr/>
          <p:nvPr/>
        </p:nvSpPr>
        <p:spPr>
          <a:xfrm>
            <a:off x="4305" y="45844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A50021"/>
                  </a:solidFill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F8F106-A672-4D01-A900-8DD6576FCFC8}"/>
              </a:ext>
            </a:extLst>
          </p:cNvPr>
          <p:cNvSpPr txBox="1"/>
          <p:nvPr/>
        </p:nvSpPr>
        <p:spPr>
          <a:xfrm>
            <a:off x="194908" y="4180889"/>
            <a:ext cx="5901092" cy="584775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Q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= Queer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กลุ่มที่พอใจต่อเพศใดเพศหนึ่ง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B37950-6169-419F-B2DE-D737510897B4}"/>
              </a:ext>
            </a:extLst>
          </p:cNvPr>
          <p:cNvSpPr txBox="1"/>
          <p:nvPr/>
        </p:nvSpPr>
        <p:spPr>
          <a:xfrm>
            <a:off x="179512" y="4769424"/>
            <a:ext cx="5901092" cy="584775"/>
          </a:xfrm>
          <a:prstGeom prst="rect">
            <a:avLst/>
          </a:prstGeom>
          <a:solidFill>
            <a:srgbClr val="66FFFF">
              <a:alpha val="50196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I = Intersex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กลุ่มคนสองเพศ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4DA542-249F-4C57-B608-7949851C3C69}"/>
              </a:ext>
            </a:extLst>
          </p:cNvPr>
          <p:cNvSpPr txBox="1"/>
          <p:nvPr/>
        </p:nvSpPr>
        <p:spPr>
          <a:xfrm>
            <a:off x="187209" y="5939914"/>
            <a:ext cx="5908791" cy="584775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+</a:t>
            </a:r>
            <a:r>
              <a:rPr lang="en-GB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= </a:t>
            </a:r>
            <a:r>
              <a:rPr lang="th-TH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เครื่องหมายบวก</a:t>
            </a:r>
            <a:r>
              <a:rPr lang="en-GB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เพศ</a:t>
            </a:r>
            <a:r>
              <a:rPr lang="th-TH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อื่นๆ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ที่ไม่ได้กล่าวถึง</a:t>
            </a:r>
            <a:endParaRPr lang="th-TH" sz="3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94910" y="1037837"/>
            <a:ext cx="3252380" cy="584775"/>
          </a:xfrm>
          <a:prstGeom prst="rect">
            <a:avLst/>
          </a:prstGeom>
          <a:solidFill>
            <a:srgbClr val="FF339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fromWordArt="1"/>
          <a:lstStyle/>
          <a:p>
            <a:pPr algn="ctr"/>
            <a:r>
              <a:rPr lang="th-TH" sz="3200" b="1" kern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ความหลากหลายทางเพศ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5643E9E-3B50-4E79-B0A9-2501D0B8265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27015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B796D41-7834-4844-8C56-56467EFD50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552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7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87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8" grpId="0" animBg="1"/>
      <p:bldP spid="9" grpId="0" animBg="1"/>
      <p:bldP spid="10" grpId="0" animBg="1"/>
      <p:bldP spid="11" grpId="0" animBg="1"/>
      <p:bldP spid="25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wallpaper for desktop, laptop | vf81-dark-blue-ornament-texture-pattern">
            <a:extLst>
              <a:ext uri="{FF2B5EF4-FFF2-40B4-BE49-F238E27FC236}">
                <a16:creationId xmlns:a16="http://schemas.microsoft.com/office/drawing/2014/main" id="{D612CE0B-C261-4C29-8723-70EAA2DA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tion Graphic เรื่อง การเข้าใจความหลากหลายทางเพศ (LGBTQIA+)">
            <a:hlinkClick r:id="" action="ppaction://media"/>
            <a:extLst>
              <a:ext uri="{FF2B5EF4-FFF2-40B4-BE49-F238E27FC236}">
                <a16:creationId xmlns:a16="http://schemas.microsoft.com/office/drawing/2014/main" id="{45E9B8F1-AFAF-40F5-BB64-CB42F4EDD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66" y="131317"/>
            <a:ext cx="11932068" cy="65624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BCFA8-7DA3-4CDA-B0CB-89EE735E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468" y="131317"/>
            <a:ext cx="635566" cy="60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3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60CDFB-1E56-4675-A51D-9BD818E3ABCA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F69A6-B5C4-4428-B30A-6677A0D02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84CB31-92C4-4887-8525-85083549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24648" y="1214422"/>
            <a:ext cx="5916488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th-TH" sz="3200" b="1" i="1" kern="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/>
                <a:cs typeface="IrisUPC" pitchFamily="34" charset="-34"/>
              </a:rPr>
              <a:t>ความเสมอภาคทางเพศ </a:t>
            </a:r>
          </a:p>
          <a:p>
            <a:r>
              <a:rPr lang="th-TH" sz="3200" b="1" kern="10" dirty="0">
                <a:solidFill>
                  <a:schemeClr val="bg1"/>
                </a:solidFill>
                <a:latin typeface="AngsanaUPC"/>
                <a:cs typeface="IrisUPC" pitchFamily="34" charset="-34"/>
              </a:rPr>
              <a:t>     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หมายถึง ความเท่าเทียมในสิทธิ หน้าที่ เสรีภาพ 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ที่มีต่อสังคมได้อย่างเท่าเทียมซึ่งกันและกัน แต่ต้อง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ไม่สร้างผลกระทบในเชิงลบต่อวิถีชีวิต  ไม่ทำให้เกิด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การเลือก</a:t>
            </a:r>
            <a:r>
              <a:rPr lang="th-TH" sz="3200" b="1" kern="10" dirty="0" err="1">
                <a:solidFill>
                  <a:srgbClr val="000099"/>
                </a:solidFill>
                <a:latin typeface="AngsanaUPC"/>
                <a:cs typeface="IrisUPC" pitchFamily="34" charset="-34"/>
              </a:rPr>
              <a:t>ปฎิบั</a:t>
            </a:r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ติและต้องอยู่ภายใต้กรอบที่เหมาะสม</a:t>
            </a:r>
          </a:p>
          <a:p>
            <a:r>
              <a:rPr lang="th-TH" sz="32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ของสังคมวัฒนธรรมประเพณีที่ดีงามของไทย</a:t>
            </a:r>
          </a:p>
          <a:p>
            <a:endParaRPr lang="th-TH" sz="3200" b="1" kern="10" dirty="0">
              <a:solidFill>
                <a:schemeClr val="bg1"/>
              </a:solidFill>
              <a:latin typeface="AngsanaUPC"/>
              <a:cs typeface="IrisUPC" pitchFamily="34" charset="-34"/>
            </a:endParaRPr>
          </a:p>
        </p:txBody>
      </p:sp>
      <p:pic>
        <p:nvPicPr>
          <p:cNvPr id="10244" name="Picture 4" descr="ธนาคารโลกเผย รายงานสิทธิความเท่าเทียมทางเพศ เบลเยียม-ฝรั่งเศส-สวีเดนรั้งที่  1 ไทยอันดับ 103 – THE STANDAR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4" r="15050"/>
          <a:stretch/>
        </p:blipFill>
        <p:spPr bwMode="auto">
          <a:xfrm>
            <a:off x="6096000" y="0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10 ประเทศที่มีความเท่าเทียมทางเพศมากที่สุดในเอเชียปี 2017 – THE STANDAR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0"/>
          <a:stretch/>
        </p:blipFill>
        <p:spPr bwMode="auto">
          <a:xfrm>
            <a:off x="6096000" y="0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7">
            <a:extLst>
              <a:ext uri="{FF2B5EF4-FFF2-40B4-BE49-F238E27FC236}">
                <a16:creationId xmlns:a16="http://schemas.microsoft.com/office/drawing/2014/main" id="{D788CC19-3CF2-4EAA-9AEF-43FFEA7D082C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14" name="สี่เหลี่ยมผืนผ้า 7">
            <a:extLst>
              <a:ext uri="{FF2B5EF4-FFF2-40B4-BE49-F238E27FC236}">
                <a16:creationId xmlns:a16="http://schemas.microsoft.com/office/drawing/2014/main" id="{498F1E68-ED5E-425D-B9EA-5981303677ED}"/>
              </a:ext>
            </a:extLst>
          </p:cNvPr>
          <p:cNvSpPr/>
          <p:nvPr/>
        </p:nvSpPr>
        <p:spPr>
          <a:xfrm>
            <a:off x="4305" y="45844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A50021"/>
                  </a:solidFill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10248" name="Picture 8" descr="টুইটারে THE STANDARD: &amp;quot;10  ประเทศที่มีความเท่าเทียมทางเพศมากที่สุดในเอเชียประจำปี 2017 โดย World  Economic Forum ซึ่งส่วนใหญ่เป็นประเทศในภูมิภาคอาเซียน ภาพ: Nisakorn R.  #ความเท่าเทียมทางเพศ #TheStandardInfographic #TheStandardCo… https://t.co 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649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9E5B89-7965-4399-8DB8-75A27D9D8C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82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909660-3EF9-4285-A03C-1133F3D1B24D}"/>
              </a:ext>
            </a:extLst>
          </p:cNvPr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3B2D1C-7C7E-495C-B292-E2AB8C223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-1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28964B-5181-43AF-BF9A-456F91468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365" y="-150830"/>
            <a:ext cx="8508182" cy="71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สามีคิดว่าภรรยาไม่ทำงาน (อยากให้สามีทุกคนได้อ่าน) - Pantip">
            <a:extLst>
              <a:ext uri="{FF2B5EF4-FFF2-40B4-BE49-F238E27FC236}">
                <a16:creationId xmlns:a16="http://schemas.microsoft.com/office/drawing/2014/main" id="{A666F05E-2A41-4DF2-9B6B-76C912285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4360" r="4167" b="4647"/>
          <a:stretch/>
        </p:blipFill>
        <p:spPr bwMode="auto">
          <a:xfrm>
            <a:off x="6095999" y="1624"/>
            <a:ext cx="6091695" cy="685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uggies Thailand – การเปลี่ยนแปลงในด้านต่างๆสำหรับคุณแม่ตั้งครรภ์">
            <a:extLst>
              <a:ext uri="{FF2B5EF4-FFF2-40B4-BE49-F238E27FC236}">
                <a16:creationId xmlns:a16="http://schemas.microsoft.com/office/drawing/2014/main" id="{2AFE2575-6466-4411-B0F2-D2F77E154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96" y="-2"/>
            <a:ext cx="609285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Ilustrace „Stress, Arbeit, Büro, Angestellte, Sekretärin, überfordert“ ze  služby Stock | Adobe Stock">
            <a:extLst>
              <a:ext uri="{FF2B5EF4-FFF2-40B4-BE49-F238E27FC236}">
                <a16:creationId xmlns:a16="http://schemas.microsoft.com/office/drawing/2014/main" id="{DF664C19-DA05-46CE-8689-016E564BB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50" y="-1624"/>
            <a:ext cx="6092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Tips To Maintain Work Life Balance For Women | HerZindagi">
            <a:extLst>
              <a:ext uri="{FF2B5EF4-FFF2-40B4-BE49-F238E27FC236}">
                <a16:creationId xmlns:a16="http://schemas.microsoft.com/office/drawing/2014/main" id="{F2E4E19D-DE6E-449F-8C0B-4F7445C5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99" y="177291"/>
            <a:ext cx="5744680" cy="650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การล่วงละเมิดทางเพศ | Physical Ed - Quizizz">
            <a:extLst>
              <a:ext uri="{FF2B5EF4-FFF2-40B4-BE49-F238E27FC236}">
                <a16:creationId xmlns:a16="http://schemas.microsoft.com/office/drawing/2014/main" id="{6AEF01E0-5605-4435-B11D-FFEE290F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51" y="0"/>
            <a:ext cx="6099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รู้จัก Sexual Harassment การคุกคามทางเพศ ไม่ใช่เรื่องตลก และอย่าเพิกเฉย">
            <a:extLst>
              <a:ext uri="{FF2B5EF4-FFF2-40B4-BE49-F238E27FC236}">
                <a16:creationId xmlns:a16="http://schemas.microsoft.com/office/drawing/2014/main" id="{10EB6F66-C68D-4D58-924E-04DD7E145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/>
          <a:stretch/>
        </p:blipFill>
        <p:spPr bwMode="auto">
          <a:xfrm>
            <a:off x="6092851" y="-4521"/>
            <a:ext cx="6099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static.boredpanda.com/blog/wp-content/uuuploads/world-war-ii-women-at-work-in-color/world-war-ii-women-at-work-in-color-2.jpg">
            <a:extLst>
              <a:ext uri="{FF2B5EF4-FFF2-40B4-BE49-F238E27FC236}">
                <a16:creationId xmlns:a16="http://schemas.microsoft.com/office/drawing/2014/main" id="{4961D79F-3172-46DD-B772-3E2F4777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2851" y="4521"/>
            <a:ext cx="6086781" cy="6848958"/>
          </a:xfrm>
          <a:prstGeom prst="rect">
            <a:avLst/>
          </a:prstGeom>
          <a:noFill/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3792" y="1672232"/>
            <a:ext cx="4608512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r>
              <a:rPr lang="en-US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1.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ผู้หญิงมีภาระงานมากกว่าผู้ชาย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30559" y="943142"/>
            <a:ext cx="4403770" cy="646331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3600" b="1" dirty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ปัญหาความไม่เสมอภาคทางเพศ</a:t>
            </a: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33791" y="2167144"/>
            <a:ext cx="6929671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pPr marL="514350" indent="-514350"/>
            <a:r>
              <a:rPr lang="en-US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2. 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ถูกจำกัดและกีดกันการทำงาน อันเนื่องมาจากภาวะ</a:t>
            </a:r>
          </a:p>
          <a:p>
            <a:pPr marL="514350" indent="-514350"/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อนามัยเจริญพันธุ์ เช่น ห้ามการตั้งครรภ์ การจำกัด</a:t>
            </a:r>
          </a:p>
          <a:p>
            <a:pPr marL="514350" indent="-514350"/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จำนวนวันลาคลอด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06359" y="5484834"/>
            <a:ext cx="7515117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pPr marL="514350" indent="-514350"/>
            <a:r>
              <a:rPr lang="en-US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5.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ถูกจำกัดเลือกปฏิบัติในการจ้างงานบางประเภท เช่น </a:t>
            </a:r>
          </a:p>
          <a:p>
            <a:pPr marL="514350" indent="-514350"/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งานที่ต้องใช้ทักษะความชำนาญและวิชาชีพชั้นสูง</a:t>
            </a:r>
          </a:p>
        </p:txBody>
      </p:sp>
      <p:sp>
        <p:nvSpPr>
          <p:cNvPr id="9" name="WordArt 3"/>
          <p:cNvSpPr>
            <a:spLocks noChangeArrowheads="1" noChangeShapeType="1" noTextEdit="1"/>
          </p:cNvSpPr>
          <p:nvPr/>
        </p:nvSpPr>
        <p:spPr bwMode="auto">
          <a:xfrm>
            <a:off x="133792" y="3555392"/>
            <a:ext cx="7624296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pPr marL="514350" indent="-514350"/>
            <a:r>
              <a:rPr lang="en-US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3. 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ขาดความก้าวหน้าในการทำงาน คิดว่าผู้หญิงยังขาด</a:t>
            </a:r>
          </a:p>
          <a:p>
            <a:pPr marL="514350" indent="-514350"/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คุณสมบัติและความพร้อมที่จะรับภาระงานที่มากขึ้น</a:t>
            </a:r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33792" y="4533754"/>
            <a:ext cx="7302062" cy="114300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/>
          <a:lstStyle/>
          <a:p>
            <a:pPr marL="514350" indent="-514350"/>
            <a:r>
              <a:rPr lang="en-US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4.  </a:t>
            </a:r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ถูกล่วงละเมิดทางเพศในที่ทำงาน    ซึ่งเป็นปัญหาที่</a:t>
            </a:r>
          </a:p>
          <a:p>
            <a:pPr marL="514350" indent="-514350"/>
            <a:r>
              <a:rPr lang="th-TH" sz="3000" b="1" kern="10" dirty="0">
                <a:solidFill>
                  <a:srgbClr val="000099"/>
                </a:solidFill>
                <a:latin typeface="AngsanaUPC"/>
                <a:cs typeface="IrisUPC" pitchFamily="34" charset="-34"/>
              </a:rPr>
              <a:t>    ยังไม่ได้รับการแก้ไข</a:t>
            </a:r>
          </a:p>
        </p:txBody>
      </p:sp>
      <p:sp>
        <p:nvSpPr>
          <p:cNvPr id="22" name="สี่เหลี่ยมผืนผ้า 7">
            <a:extLst>
              <a:ext uri="{FF2B5EF4-FFF2-40B4-BE49-F238E27FC236}">
                <a16:creationId xmlns:a16="http://schemas.microsoft.com/office/drawing/2014/main" id="{2AECE2FB-0DBE-4FEF-A876-2DFA621085DF}"/>
              </a:ext>
            </a:extLst>
          </p:cNvPr>
          <p:cNvSpPr/>
          <p:nvPr/>
        </p:nvSpPr>
        <p:spPr>
          <a:xfrm>
            <a:off x="146347" y="7141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sp>
        <p:nvSpPr>
          <p:cNvPr id="23" name="สี่เหลี่ยมผืนผ้า 7">
            <a:extLst>
              <a:ext uri="{FF2B5EF4-FFF2-40B4-BE49-F238E27FC236}">
                <a16:creationId xmlns:a16="http://schemas.microsoft.com/office/drawing/2014/main" id="{0D5B6D1A-F1E8-4201-8A8B-FCA2913C2CE7}"/>
              </a:ext>
            </a:extLst>
          </p:cNvPr>
          <p:cNvSpPr/>
          <p:nvPr/>
        </p:nvSpPr>
        <p:spPr>
          <a:xfrm>
            <a:off x="4305" y="36700"/>
            <a:ext cx="499472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h-TH" sz="5400" b="1" dirty="0">
                <a:ln w="11430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IrisUPC" pitchFamily="34" charset="-34"/>
              </a:rPr>
              <a:t>ความเสมอภาคทางเพศ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ABDE18-90CD-4CDA-A290-322A96CD41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553" y="155362"/>
            <a:ext cx="722666" cy="7155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35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8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1763</Words>
  <Application>Microsoft Office PowerPoint</Application>
  <PresentationFormat>Widescreen</PresentationFormat>
  <Paragraphs>212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AngsanaUPC</vt:lpstr>
      <vt:lpstr>Arial</vt:lpstr>
      <vt:lpstr>Calibri</vt:lpstr>
      <vt:lpstr>Calibri Light</vt:lpstr>
      <vt:lpstr>Cordia New</vt:lpstr>
      <vt:lpstr>IrisUPC</vt:lpstr>
      <vt:lpstr>JasmineUPC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 Pearl</dc:creator>
  <cp:lastModifiedBy>AnanNujtes</cp:lastModifiedBy>
  <cp:revision>154</cp:revision>
  <dcterms:created xsi:type="dcterms:W3CDTF">2021-07-26T06:42:17Z</dcterms:created>
  <dcterms:modified xsi:type="dcterms:W3CDTF">2024-09-11T09:24:54Z</dcterms:modified>
</cp:coreProperties>
</file>